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97.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05.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10"/>
  </p:notesMasterIdLst>
  <p:sldIdLst>
    <p:sldId id="256" r:id="rId2"/>
    <p:sldId id="257" r:id="rId3"/>
    <p:sldId id="258" r:id="rId4"/>
    <p:sldId id="260" r:id="rId5"/>
    <p:sldId id="259" r:id="rId6"/>
    <p:sldId id="261" r:id="rId7"/>
    <p:sldId id="262" r:id="rId8"/>
    <p:sldId id="266" r:id="rId9"/>
    <p:sldId id="263" r:id="rId10"/>
    <p:sldId id="265" r:id="rId11"/>
    <p:sldId id="264" r:id="rId12"/>
    <p:sldId id="267" r:id="rId13"/>
    <p:sldId id="272" r:id="rId14"/>
    <p:sldId id="273" r:id="rId15"/>
    <p:sldId id="274" r:id="rId16"/>
    <p:sldId id="275" r:id="rId17"/>
    <p:sldId id="276" r:id="rId18"/>
    <p:sldId id="268" r:id="rId19"/>
    <p:sldId id="269" r:id="rId20"/>
    <p:sldId id="270" r:id="rId21"/>
    <p:sldId id="271" r:id="rId22"/>
    <p:sldId id="277" r:id="rId23"/>
    <p:sldId id="278" r:id="rId24"/>
    <p:sldId id="279" r:id="rId25"/>
    <p:sldId id="280" r:id="rId26"/>
    <p:sldId id="281" r:id="rId27"/>
    <p:sldId id="282" r:id="rId28"/>
    <p:sldId id="283" r:id="rId29"/>
    <p:sldId id="284" r:id="rId30"/>
    <p:sldId id="297" r:id="rId31"/>
    <p:sldId id="295" r:id="rId32"/>
    <p:sldId id="285" r:id="rId33"/>
    <p:sldId id="286" r:id="rId34"/>
    <p:sldId id="287" r:id="rId35"/>
    <p:sldId id="288" r:id="rId36"/>
    <p:sldId id="289" r:id="rId37"/>
    <p:sldId id="290" r:id="rId38"/>
    <p:sldId id="291" r:id="rId39"/>
    <p:sldId id="292" r:id="rId40"/>
    <p:sldId id="293" r:id="rId41"/>
    <p:sldId id="294" r:id="rId42"/>
    <p:sldId id="296" r:id="rId43"/>
    <p:sldId id="298" r:id="rId44"/>
    <p:sldId id="299" r:id="rId45"/>
    <p:sldId id="300" r:id="rId46"/>
    <p:sldId id="301" r:id="rId47"/>
    <p:sldId id="302" r:id="rId48"/>
    <p:sldId id="303" r:id="rId49"/>
    <p:sldId id="304" r:id="rId50"/>
    <p:sldId id="305" r:id="rId51"/>
    <p:sldId id="306" r:id="rId52"/>
    <p:sldId id="307" r:id="rId53"/>
    <p:sldId id="308" r:id="rId54"/>
    <p:sldId id="312" r:id="rId55"/>
    <p:sldId id="309" r:id="rId56"/>
    <p:sldId id="310" r:id="rId57"/>
    <p:sldId id="311" r:id="rId58"/>
    <p:sldId id="313" r:id="rId59"/>
    <p:sldId id="315" r:id="rId60"/>
    <p:sldId id="314" r:id="rId61"/>
    <p:sldId id="316" r:id="rId62"/>
    <p:sldId id="319" r:id="rId63"/>
    <p:sldId id="320" r:id="rId64"/>
    <p:sldId id="318" r:id="rId65"/>
    <p:sldId id="321" r:id="rId66"/>
    <p:sldId id="322" r:id="rId67"/>
    <p:sldId id="323" r:id="rId68"/>
    <p:sldId id="324" r:id="rId69"/>
    <p:sldId id="325" r:id="rId70"/>
    <p:sldId id="326" r:id="rId71"/>
    <p:sldId id="327" r:id="rId72"/>
    <p:sldId id="328" r:id="rId73"/>
    <p:sldId id="329" r:id="rId74"/>
    <p:sldId id="332" r:id="rId75"/>
    <p:sldId id="333" r:id="rId76"/>
    <p:sldId id="334" r:id="rId77"/>
    <p:sldId id="330" r:id="rId78"/>
    <p:sldId id="331"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5" r:id="rId97"/>
    <p:sldId id="352" r:id="rId98"/>
    <p:sldId id="356" r:id="rId99"/>
    <p:sldId id="353" r:id="rId100"/>
    <p:sldId id="354" r:id="rId101"/>
    <p:sldId id="357" r:id="rId102"/>
    <p:sldId id="358" r:id="rId103"/>
    <p:sldId id="359" r:id="rId104"/>
    <p:sldId id="360" r:id="rId105"/>
    <p:sldId id="361" r:id="rId106"/>
    <p:sldId id="362" r:id="rId107"/>
    <p:sldId id="363" r:id="rId108"/>
    <p:sldId id="364" r:id="rId109"/>
  </p:sldIdLst>
  <p:sldSz cx="9144000" cy="6858000" type="screen4x3"/>
  <p:notesSz cx="6858000" cy="9144000"/>
  <p:defaultTextStyle>
    <a:defPPr>
      <a:defRPr lang="en-US"/>
    </a:defPPr>
    <a:lvl1pPr algn="l" rtl="0" fontAlgn="base">
      <a:spcBef>
        <a:spcPct val="0"/>
      </a:spcBef>
      <a:spcAft>
        <a:spcPct val="0"/>
      </a:spcAft>
      <a:buSzPct val="130000"/>
      <a:buChar char="•"/>
      <a:defRPr sz="2400" kern="1200">
        <a:solidFill>
          <a:schemeClr val="tx1"/>
        </a:solidFill>
        <a:latin typeface="Arial" charset="0"/>
        <a:ea typeface="+mn-ea"/>
        <a:cs typeface="+mn-cs"/>
      </a:defRPr>
    </a:lvl1pPr>
    <a:lvl2pPr marL="457200" algn="l" rtl="0" fontAlgn="base">
      <a:spcBef>
        <a:spcPct val="0"/>
      </a:spcBef>
      <a:spcAft>
        <a:spcPct val="0"/>
      </a:spcAft>
      <a:buSzPct val="130000"/>
      <a:buChar char="•"/>
      <a:defRPr sz="2400" kern="1200">
        <a:solidFill>
          <a:schemeClr val="tx1"/>
        </a:solidFill>
        <a:latin typeface="Arial" charset="0"/>
        <a:ea typeface="+mn-ea"/>
        <a:cs typeface="+mn-cs"/>
      </a:defRPr>
    </a:lvl2pPr>
    <a:lvl3pPr marL="914400" algn="l" rtl="0" fontAlgn="base">
      <a:spcBef>
        <a:spcPct val="0"/>
      </a:spcBef>
      <a:spcAft>
        <a:spcPct val="0"/>
      </a:spcAft>
      <a:buSzPct val="130000"/>
      <a:buChar char="•"/>
      <a:defRPr sz="2400" kern="1200">
        <a:solidFill>
          <a:schemeClr val="tx1"/>
        </a:solidFill>
        <a:latin typeface="Arial" charset="0"/>
        <a:ea typeface="+mn-ea"/>
        <a:cs typeface="+mn-cs"/>
      </a:defRPr>
    </a:lvl3pPr>
    <a:lvl4pPr marL="1371600" algn="l" rtl="0" fontAlgn="base">
      <a:spcBef>
        <a:spcPct val="0"/>
      </a:spcBef>
      <a:spcAft>
        <a:spcPct val="0"/>
      </a:spcAft>
      <a:buSzPct val="130000"/>
      <a:buChar char="•"/>
      <a:defRPr sz="2400" kern="1200">
        <a:solidFill>
          <a:schemeClr val="tx1"/>
        </a:solidFill>
        <a:latin typeface="Arial" charset="0"/>
        <a:ea typeface="+mn-ea"/>
        <a:cs typeface="+mn-cs"/>
      </a:defRPr>
    </a:lvl4pPr>
    <a:lvl5pPr marL="1828800" algn="l" rtl="0" fontAlgn="base">
      <a:spcBef>
        <a:spcPct val="0"/>
      </a:spcBef>
      <a:spcAft>
        <a:spcPct val="0"/>
      </a:spcAft>
      <a:buSzPct val="130000"/>
      <a:buChar char="•"/>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40" autoAdjust="0"/>
    <p:restoredTop sz="94728" autoAdjust="0"/>
  </p:normalViewPr>
  <p:slideViewPr>
    <p:cSldViewPr>
      <p:cViewPr varScale="1">
        <p:scale>
          <a:sx n="65" d="100"/>
          <a:sy n="65" d="100"/>
        </p:scale>
        <p:origin x="-1440" y="-10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buSzTx/>
              <a:buFontTx/>
              <a:buNone/>
              <a:defRPr sz="1200"/>
            </a:lvl1pPr>
          </a:lstStyle>
          <a:p>
            <a:endParaRPr lang="en-US"/>
          </a:p>
        </p:txBody>
      </p:sp>
      <p:sp>
        <p:nvSpPr>
          <p:cNvPr id="512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buSzTx/>
              <a:buFontTx/>
              <a:buNone/>
              <a:defRPr sz="1200"/>
            </a:lvl1pPr>
          </a:lstStyle>
          <a:p>
            <a:endParaRPr lang="en-US"/>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512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12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buSzTx/>
              <a:buFontTx/>
              <a:buNone/>
              <a:defRPr sz="1200"/>
            </a:lvl1pPr>
          </a:lstStyle>
          <a:p>
            <a:endParaRPr lang="en-US"/>
          </a:p>
        </p:txBody>
      </p:sp>
      <p:sp>
        <p:nvSpPr>
          <p:cNvPr id="512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buSzTx/>
              <a:buFontTx/>
              <a:buNone/>
              <a:defRPr sz="1200"/>
            </a:lvl1pPr>
          </a:lstStyle>
          <a:p>
            <a:fld id="{81E6CC83-E4D4-43FD-A04F-FD8E19B41BC0}"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r>
              <a:rPr lang="en-US"/>
              <a:t>Dr. K. M. Bhurchandi</a:t>
            </a:r>
          </a:p>
        </p:txBody>
      </p:sp>
      <p:sp>
        <p:nvSpPr>
          <p:cNvPr id="6" name="Slide Number Placeholder 5"/>
          <p:cNvSpPr>
            <a:spLocks noGrp="1"/>
          </p:cNvSpPr>
          <p:nvPr>
            <p:ph type="sldNum" sz="quarter" idx="12"/>
          </p:nvPr>
        </p:nvSpPr>
        <p:spPr/>
        <p:txBody>
          <a:bodyPr/>
          <a:lstStyle>
            <a:lvl1pPr>
              <a:defRPr/>
            </a:lvl1pPr>
          </a:lstStyle>
          <a:p>
            <a:fld id="{51A3BD92-0B4A-4944-8F17-6D5D7AEF3897}"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r>
              <a:rPr lang="en-US"/>
              <a:t>Dr. K. M. Bhurchandi</a:t>
            </a:r>
          </a:p>
        </p:txBody>
      </p:sp>
      <p:sp>
        <p:nvSpPr>
          <p:cNvPr id="6" name="Slide Number Placeholder 5"/>
          <p:cNvSpPr>
            <a:spLocks noGrp="1"/>
          </p:cNvSpPr>
          <p:nvPr>
            <p:ph type="sldNum" sz="quarter" idx="12"/>
          </p:nvPr>
        </p:nvSpPr>
        <p:spPr/>
        <p:txBody>
          <a:bodyPr/>
          <a:lstStyle>
            <a:lvl1pPr>
              <a:defRPr/>
            </a:lvl1pPr>
          </a:lstStyle>
          <a:p>
            <a:fld id="{052D1C0B-7EF7-4D39-896D-CEAF1DB1A8DA}"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76200"/>
            <a:ext cx="2209800" cy="6324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 y="76200"/>
            <a:ext cx="6477000" cy="6324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r>
              <a:rPr lang="en-US"/>
              <a:t>Dr. K. M. Bhurchandi</a:t>
            </a:r>
          </a:p>
        </p:txBody>
      </p:sp>
      <p:sp>
        <p:nvSpPr>
          <p:cNvPr id="6" name="Slide Number Placeholder 5"/>
          <p:cNvSpPr>
            <a:spLocks noGrp="1"/>
          </p:cNvSpPr>
          <p:nvPr>
            <p:ph type="sldNum" sz="quarter" idx="12"/>
          </p:nvPr>
        </p:nvSpPr>
        <p:spPr/>
        <p:txBody>
          <a:bodyPr/>
          <a:lstStyle>
            <a:lvl1pPr>
              <a:defRPr/>
            </a:lvl1pPr>
          </a:lstStyle>
          <a:p>
            <a:fld id="{E1609E25-0519-41F4-B15A-C98D108E09FF}"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r>
              <a:rPr lang="en-US"/>
              <a:t>Dr. K. M. Bhurchandi</a:t>
            </a:r>
          </a:p>
        </p:txBody>
      </p:sp>
      <p:sp>
        <p:nvSpPr>
          <p:cNvPr id="6" name="Slide Number Placeholder 5"/>
          <p:cNvSpPr>
            <a:spLocks noGrp="1"/>
          </p:cNvSpPr>
          <p:nvPr>
            <p:ph type="sldNum" sz="quarter" idx="12"/>
          </p:nvPr>
        </p:nvSpPr>
        <p:spPr/>
        <p:txBody>
          <a:bodyPr/>
          <a:lstStyle>
            <a:lvl1pPr>
              <a:defRPr/>
            </a:lvl1pPr>
          </a:lstStyle>
          <a:p>
            <a:fld id="{B5FE391B-CBB5-4B24-B262-3CD50B2956AB}"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r>
              <a:rPr lang="en-US"/>
              <a:t>Dr. K. M. Bhurchandi</a:t>
            </a:r>
          </a:p>
        </p:txBody>
      </p:sp>
      <p:sp>
        <p:nvSpPr>
          <p:cNvPr id="6" name="Slide Number Placeholder 5"/>
          <p:cNvSpPr>
            <a:spLocks noGrp="1"/>
          </p:cNvSpPr>
          <p:nvPr>
            <p:ph type="sldNum" sz="quarter" idx="12"/>
          </p:nvPr>
        </p:nvSpPr>
        <p:spPr/>
        <p:txBody>
          <a:bodyPr/>
          <a:lstStyle>
            <a:lvl1pPr>
              <a:defRPr/>
            </a:lvl1pPr>
          </a:lstStyle>
          <a:p>
            <a:fld id="{9C089C8A-90F4-4519-9FDD-FC949AB14F6E}"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838200"/>
            <a:ext cx="43434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838200"/>
            <a:ext cx="43434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r>
              <a:rPr lang="en-US"/>
              <a:t>Dr. K. M. Bhurchandi</a:t>
            </a:r>
          </a:p>
        </p:txBody>
      </p:sp>
      <p:sp>
        <p:nvSpPr>
          <p:cNvPr id="7" name="Slide Number Placeholder 6"/>
          <p:cNvSpPr>
            <a:spLocks noGrp="1"/>
          </p:cNvSpPr>
          <p:nvPr>
            <p:ph type="sldNum" sz="quarter" idx="12"/>
          </p:nvPr>
        </p:nvSpPr>
        <p:spPr/>
        <p:txBody>
          <a:bodyPr/>
          <a:lstStyle>
            <a:lvl1pPr>
              <a:defRPr/>
            </a:lvl1pPr>
          </a:lstStyle>
          <a:p>
            <a:fld id="{785061E3-6620-48F3-A3CE-B034549CB2B3}"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r>
              <a:rPr lang="en-US"/>
              <a:t>Dr. K. M. Bhurchandi</a:t>
            </a:r>
          </a:p>
        </p:txBody>
      </p:sp>
      <p:sp>
        <p:nvSpPr>
          <p:cNvPr id="9" name="Slide Number Placeholder 8"/>
          <p:cNvSpPr>
            <a:spLocks noGrp="1"/>
          </p:cNvSpPr>
          <p:nvPr>
            <p:ph type="sldNum" sz="quarter" idx="12"/>
          </p:nvPr>
        </p:nvSpPr>
        <p:spPr/>
        <p:txBody>
          <a:bodyPr/>
          <a:lstStyle>
            <a:lvl1pPr>
              <a:defRPr/>
            </a:lvl1pPr>
          </a:lstStyle>
          <a:p>
            <a:fld id="{B24768A2-D9B1-4BE9-BF93-FFFD2D0FA379}"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r>
              <a:rPr lang="en-US"/>
              <a:t>Dr. K. M. Bhurchandi</a:t>
            </a:r>
          </a:p>
        </p:txBody>
      </p:sp>
      <p:sp>
        <p:nvSpPr>
          <p:cNvPr id="5" name="Slide Number Placeholder 4"/>
          <p:cNvSpPr>
            <a:spLocks noGrp="1"/>
          </p:cNvSpPr>
          <p:nvPr>
            <p:ph type="sldNum" sz="quarter" idx="12"/>
          </p:nvPr>
        </p:nvSpPr>
        <p:spPr/>
        <p:txBody>
          <a:bodyPr/>
          <a:lstStyle>
            <a:lvl1pPr>
              <a:defRPr/>
            </a:lvl1pPr>
          </a:lstStyle>
          <a:p>
            <a:fld id="{08AF5325-32C6-4AE7-ACCD-513C2182FD24}"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r>
              <a:rPr lang="en-US"/>
              <a:t>Dr. K. M. Bhurchandi</a:t>
            </a:r>
          </a:p>
        </p:txBody>
      </p:sp>
      <p:sp>
        <p:nvSpPr>
          <p:cNvPr id="4" name="Slide Number Placeholder 3"/>
          <p:cNvSpPr>
            <a:spLocks noGrp="1"/>
          </p:cNvSpPr>
          <p:nvPr>
            <p:ph type="sldNum" sz="quarter" idx="12"/>
          </p:nvPr>
        </p:nvSpPr>
        <p:spPr/>
        <p:txBody>
          <a:bodyPr/>
          <a:lstStyle>
            <a:lvl1pPr>
              <a:defRPr/>
            </a:lvl1pPr>
          </a:lstStyle>
          <a:p>
            <a:fld id="{8065DD53-C121-4256-A0F8-EFB68D8A593E}"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r>
              <a:rPr lang="en-US"/>
              <a:t>Dr. K. M. Bhurchandi</a:t>
            </a:r>
          </a:p>
        </p:txBody>
      </p:sp>
      <p:sp>
        <p:nvSpPr>
          <p:cNvPr id="7" name="Slide Number Placeholder 6"/>
          <p:cNvSpPr>
            <a:spLocks noGrp="1"/>
          </p:cNvSpPr>
          <p:nvPr>
            <p:ph type="sldNum" sz="quarter" idx="12"/>
          </p:nvPr>
        </p:nvSpPr>
        <p:spPr/>
        <p:txBody>
          <a:bodyPr/>
          <a:lstStyle>
            <a:lvl1pPr>
              <a:defRPr/>
            </a:lvl1pPr>
          </a:lstStyle>
          <a:p>
            <a:fld id="{BD1AFBCF-E1D9-4543-8A58-EE26C7484FBF}"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r>
              <a:rPr lang="en-US"/>
              <a:t>Dr. K. M. Bhurchandi</a:t>
            </a:r>
          </a:p>
        </p:txBody>
      </p:sp>
      <p:sp>
        <p:nvSpPr>
          <p:cNvPr id="7" name="Slide Number Placeholder 6"/>
          <p:cNvSpPr>
            <a:spLocks noGrp="1"/>
          </p:cNvSpPr>
          <p:nvPr>
            <p:ph type="sldNum" sz="quarter" idx="12"/>
          </p:nvPr>
        </p:nvSpPr>
        <p:spPr/>
        <p:txBody>
          <a:bodyPr/>
          <a:lstStyle>
            <a:lvl1pPr>
              <a:defRPr/>
            </a:lvl1pPr>
          </a:lstStyle>
          <a:p>
            <a:fld id="{AADBB31E-0F2E-4E44-A2A6-135F21410C71}"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76200"/>
            <a:ext cx="8839200" cy="685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152400" y="838200"/>
            <a:ext cx="8839200" cy="5562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477000"/>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buSzTx/>
              <a:buFontTx/>
              <a:buNone/>
              <a:defRPr sz="1200"/>
            </a:lvl1pPr>
          </a:lstStyle>
          <a:p>
            <a:endParaRPr lang="en-US"/>
          </a:p>
        </p:txBody>
      </p:sp>
      <p:sp>
        <p:nvSpPr>
          <p:cNvPr id="1029" name="Rectangle 5"/>
          <p:cNvSpPr>
            <a:spLocks noGrp="1" noChangeArrowheads="1"/>
          </p:cNvSpPr>
          <p:nvPr>
            <p:ph type="ftr" sz="quarter" idx="3"/>
          </p:nvPr>
        </p:nvSpPr>
        <p:spPr bwMode="auto">
          <a:xfrm>
            <a:off x="3124200" y="6553200"/>
            <a:ext cx="2895600" cy="1682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buSzTx/>
              <a:buFontTx/>
              <a:buNone/>
              <a:defRPr sz="1200"/>
            </a:lvl1pPr>
          </a:lstStyle>
          <a:p>
            <a:r>
              <a:rPr lang="en-US"/>
              <a:t>Dr. K. M. Bhurchandi</a:t>
            </a:r>
          </a:p>
        </p:txBody>
      </p:sp>
      <p:sp>
        <p:nvSpPr>
          <p:cNvPr id="1030" name="Rectangle 6"/>
          <p:cNvSpPr>
            <a:spLocks noGrp="1" noChangeArrowheads="1"/>
          </p:cNvSpPr>
          <p:nvPr>
            <p:ph type="sldNum" sz="quarter" idx="4"/>
          </p:nvPr>
        </p:nvSpPr>
        <p:spPr bwMode="auto">
          <a:xfrm>
            <a:off x="6553200" y="6553200"/>
            <a:ext cx="2133600" cy="1682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buSzTx/>
              <a:buFontTx/>
              <a:buNone/>
              <a:defRPr sz="1200"/>
            </a:lvl1pPr>
          </a:lstStyle>
          <a:p>
            <a:fld id="{CD8FB899-F978-4C83-999C-2B4B32035D0E}"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fontAlgn="base">
        <a:spcBef>
          <a:spcPct val="0"/>
        </a:spcBef>
        <a:spcAft>
          <a:spcPct val="0"/>
        </a:spcAft>
        <a:defRPr sz="4000">
          <a:solidFill>
            <a:schemeClr val="accent2"/>
          </a:solidFill>
          <a:latin typeface="+mj-lt"/>
          <a:ea typeface="+mj-ea"/>
          <a:cs typeface="+mj-cs"/>
        </a:defRPr>
      </a:lvl1pPr>
      <a:lvl2pPr algn="ctr" rtl="0" fontAlgn="base">
        <a:spcBef>
          <a:spcPct val="0"/>
        </a:spcBef>
        <a:spcAft>
          <a:spcPct val="0"/>
        </a:spcAft>
        <a:defRPr sz="4000">
          <a:solidFill>
            <a:schemeClr val="accent2"/>
          </a:solidFill>
          <a:latin typeface="Arial" charset="0"/>
        </a:defRPr>
      </a:lvl2pPr>
      <a:lvl3pPr algn="ctr" rtl="0" fontAlgn="base">
        <a:spcBef>
          <a:spcPct val="0"/>
        </a:spcBef>
        <a:spcAft>
          <a:spcPct val="0"/>
        </a:spcAft>
        <a:defRPr sz="4000">
          <a:solidFill>
            <a:schemeClr val="accent2"/>
          </a:solidFill>
          <a:latin typeface="Arial" charset="0"/>
        </a:defRPr>
      </a:lvl3pPr>
      <a:lvl4pPr algn="ctr" rtl="0" fontAlgn="base">
        <a:spcBef>
          <a:spcPct val="0"/>
        </a:spcBef>
        <a:spcAft>
          <a:spcPct val="0"/>
        </a:spcAft>
        <a:defRPr sz="4000">
          <a:solidFill>
            <a:schemeClr val="accent2"/>
          </a:solidFill>
          <a:latin typeface="Arial" charset="0"/>
        </a:defRPr>
      </a:lvl4pPr>
      <a:lvl5pPr algn="ctr" rtl="0" fontAlgn="base">
        <a:spcBef>
          <a:spcPct val="0"/>
        </a:spcBef>
        <a:spcAft>
          <a:spcPct val="0"/>
        </a:spcAft>
        <a:defRPr sz="4000">
          <a:solidFill>
            <a:schemeClr val="accent2"/>
          </a:solidFill>
          <a:latin typeface="Arial" charset="0"/>
        </a:defRPr>
      </a:lvl5pPr>
      <a:lvl6pPr marL="457200" algn="ctr" rtl="0" fontAlgn="base">
        <a:spcBef>
          <a:spcPct val="0"/>
        </a:spcBef>
        <a:spcAft>
          <a:spcPct val="0"/>
        </a:spcAft>
        <a:defRPr sz="4000">
          <a:solidFill>
            <a:schemeClr val="accent2"/>
          </a:solidFill>
          <a:latin typeface="Arial" charset="0"/>
        </a:defRPr>
      </a:lvl6pPr>
      <a:lvl7pPr marL="914400" algn="ctr" rtl="0" fontAlgn="base">
        <a:spcBef>
          <a:spcPct val="0"/>
        </a:spcBef>
        <a:spcAft>
          <a:spcPct val="0"/>
        </a:spcAft>
        <a:defRPr sz="4000">
          <a:solidFill>
            <a:schemeClr val="accent2"/>
          </a:solidFill>
          <a:latin typeface="Arial" charset="0"/>
        </a:defRPr>
      </a:lvl7pPr>
      <a:lvl8pPr marL="1371600" algn="ctr" rtl="0" fontAlgn="base">
        <a:spcBef>
          <a:spcPct val="0"/>
        </a:spcBef>
        <a:spcAft>
          <a:spcPct val="0"/>
        </a:spcAft>
        <a:defRPr sz="4000">
          <a:solidFill>
            <a:schemeClr val="accent2"/>
          </a:solidFill>
          <a:latin typeface="Arial" charset="0"/>
        </a:defRPr>
      </a:lvl8pPr>
      <a:lvl9pPr marL="1828800" algn="ctr" rtl="0" fontAlgn="base">
        <a:spcBef>
          <a:spcPct val="0"/>
        </a:spcBef>
        <a:spcAft>
          <a:spcPct val="0"/>
        </a:spcAft>
        <a:defRPr sz="4000">
          <a:solidFill>
            <a:schemeClr val="accent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7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8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8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041842E9-3D59-4805-9199-D7BA6EBDDF4C}" type="slidenum">
              <a:rPr lang="en-US"/>
              <a:pPr/>
              <a:t>1</a:t>
            </a:fld>
            <a:endParaRPr lang="en-US"/>
          </a:p>
        </p:txBody>
      </p:sp>
      <p:sp>
        <p:nvSpPr>
          <p:cNvPr id="6" name="Content Placeholder 5"/>
          <p:cNvSpPr>
            <a:spLocks noGrp="1"/>
          </p:cNvSpPr>
          <p:nvPr>
            <p:ph idx="1"/>
          </p:nvPr>
        </p:nvSpPr>
        <p:spPr>
          <a:xfrm>
            <a:off x="0" y="1524000"/>
            <a:ext cx="9144000" cy="3429000"/>
          </a:xfrm>
        </p:spPr>
        <p:txBody>
          <a:bodyPr/>
          <a:lstStyle/>
          <a:p>
            <a:pPr algn="ctr">
              <a:buNone/>
            </a:pPr>
            <a:r>
              <a:rPr lang="en-US" sz="4000" b="1" i="1" dirty="0" smtClean="0">
                <a:solidFill>
                  <a:srgbClr val="FF0000"/>
                </a:solidFill>
                <a:latin typeface="Times New Roman" pitchFamily="18" charset="0"/>
                <a:cs typeface="Times New Roman" pitchFamily="18" charset="0"/>
              </a:rPr>
              <a:t>	Special Purpose Programmable Peripheral Devices </a:t>
            </a:r>
          </a:p>
          <a:p>
            <a:pPr algn="ctr">
              <a:buNone/>
            </a:pPr>
            <a:r>
              <a:rPr lang="en-US" sz="4000" b="1" i="1" dirty="0" smtClean="0">
                <a:solidFill>
                  <a:srgbClr val="FF0000"/>
                </a:solidFill>
                <a:latin typeface="Times New Roman" pitchFamily="18" charset="0"/>
                <a:cs typeface="Times New Roman" pitchFamily="18" charset="0"/>
              </a:rPr>
              <a:t>and </a:t>
            </a:r>
          </a:p>
          <a:p>
            <a:pPr algn="ctr">
              <a:buNone/>
            </a:pPr>
            <a:r>
              <a:rPr lang="en-US" sz="4000" b="1" i="1" dirty="0" smtClean="0">
                <a:solidFill>
                  <a:srgbClr val="FF0000"/>
                </a:solidFill>
                <a:latin typeface="Times New Roman" pitchFamily="18" charset="0"/>
                <a:cs typeface="Times New Roman" pitchFamily="18" charset="0"/>
              </a:rPr>
              <a:t>Their Interfacing</a:t>
            </a:r>
            <a:endParaRPr lang="en-US" sz="4000" b="1" i="1" dirty="0">
              <a:solidFill>
                <a:srgbClr val="FF0000"/>
              </a:solidFill>
              <a:latin typeface="Times New Roman" pitchFamily="18" charset="0"/>
              <a:cs typeface="Times New Roman" pitchFamily="18" charset="0"/>
            </a:endParaRPr>
          </a:p>
        </p:txBody>
      </p:sp>
      <p:cxnSp>
        <p:nvCxnSpPr>
          <p:cNvPr id="8" name="Straight Connector 7"/>
          <p:cNvCxnSpPr/>
          <p:nvPr/>
        </p:nvCxnSpPr>
        <p:spPr>
          <a:xfrm>
            <a:off x="228600" y="760413"/>
            <a:ext cx="7924800" cy="1587"/>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81000" y="836613"/>
            <a:ext cx="7924800" cy="1587"/>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DAD55B4F-200D-46B7-8BC1-021E67DB2155}" type="slidenum">
              <a:rPr lang="en-US"/>
              <a:pPr/>
              <a:t>10</a:t>
            </a:fld>
            <a:endParaRPr lang="en-US"/>
          </a:p>
        </p:txBody>
      </p:sp>
      <p:sp>
        <p:nvSpPr>
          <p:cNvPr id="281602" name="Rectangle 2"/>
          <p:cNvSpPr>
            <a:spLocks noGrp="1" noChangeArrowheads="1"/>
          </p:cNvSpPr>
          <p:nvPr>
            <p:ph type="title"/>
          </p:nvPr>
        </p:nvSpPr>
        <p:spPr/>
        <p:txBody>
          <a:bodyPr/>
          <a:lstStyle/>
          <a:p>
            <a:r>
              <a:rPr lang="en-US" sz="3600" b="1"/>
              <a:t>8253: Operating Modes</a:t>
            </a:r>
          </a:p>
        </p:txBody>
      </p:sp>
      <p:sp>
        <p:nvSpPr>
          <p:cNvPr id="281603" name="Rectangle 3"/>
          <p:cNvSpPr>
            <a:spLocks noGrp="1" noChangeArrowheads="1"/>
          </p:cNvSpPr>
          <p:nvPr>
            <p:ph type="body" idx="1"/>
          </p:nvPr>
        </p:nvSpPr>
        <p:spPr/>
        <p:txBody>
          <a:bodyPr/>
          <a:lstStyle/>
          <a:p>
            <a:pPr>
              <a:lnSpc>
                <a:spcPct val="90000"/>
              </a:lnSpc>
            </a:pPr>
            <a:r>
              <a:rPr lang="en-US" sz="2800" b="1"/>
              <a:t>MODE 3</a:t>
            </a:r>
            <a:endParaRPr lang="en-US" sz="2800"/>
          </a:p>
          <a:p>
            <a:pPr lvl="1">
              <a:lnSpc>
                <a:spcPct val="90000"/>
              </a:lnSpc>
            </a:pPr>
            <a:r>
              <a:rPr lang="en-US" sz="2400"/>
              <a:t>In this mode, the 8253 can be used as a square wave rate generator. </a:t>
            </a:r>
          </a:p>
          <a:p>
            <a:pPr lvl="1">
              <a:lnSpc>
                <a:spcPct val="90000"/>
              </a:lnSpc>
            </a:pPr>
            <a:r>
              <a:rPr lang="en-US" sz="2400"/>
              <a:t>In terms of operation this mode is some what similar to mode 2. </a:t>
            </a:r>
          </a:p>
          <a:p>
            <a:pPr lvl="1">
              <a:lnSpc>
                <a:spcPct val="90000"/>
              </a:lnSpc>
            </a:pPr>
            <a:r>
              <a:rPr lang="en-US" sz="2400"/>
              <a:t>When, the count N loaded is even, then for half of the count, the output remains high and for the remaining half it remains low. </a:t>
            </a:r>
          </a:p>
          <a:p>
            <a:pPr lvl="1">
              <a:lnSpc>
                <a:spcPct val="90000"/>
              </a:lnSpc>
            </a:pPr>
            <a:r>
              <a:rPr lang="en-US" sz="2400"/>
              <a:t>If the count loaded is odd, the first clock pulse decrements it by 1 resulting in an even count value (holding the output high). </a:t>
            </a:r>
          </a:p>
          <a:p>
            <a:pPr lvl="1">
              <a:lnSpc>
                <a:spcPct val="90000"/>
              </a:lnSpc>
            </a:pPr>
            <a:r>
              <a:rPr lang="en-US" sz="2400"/>
              <a:t>Then the output remains high for half of the new count and goes low for the remaining half. </a:t>
            </a:r>
          </a:p>
          <a:p>
            <a:pPr lvl="1">
              <a:lnSpc>
                <a:spcPct val="90000"/>
              </a:lnSpc>
            </a:pPr>
            <a:r>
              <a:rPr lang="en-US" sz="2400"/>
              <a:t>This procedure is repeated continuously resulting in the generation of a square wave.</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D8FF2D8-6051-4847-B058-6A8484D84EE5}" type="slidenum">
              <a:rPr lang="en-US"/>
              <a:pPr/>
              <a:t>100</a:t>
            </a:fld>
            <a:endParaRPr lang="en-US"/>
          </a:p>
        </p:txBody>
      </p:sp>
      <p:sp>
        <p:nvSpPr>
          <p:cNvPr id="392194" name="Rectangle 2"/>
          <p:cNvSpPr>
            <a:spLocks noGrp="1" noChangeArrowheads="1"/>
          </p:cNvSpPr>
          <p:nvPr>
            <p:ph type="title"/>
          </p:nvPr>
        </p:nvSpPr>
        <p:spPr/>
        <p:txBody>
          <a:bodyPr/>
          <a:lstStyle/>
          <a:p>
            <a:r>
              <a:rPr lang="en-US" sz="3600"/>
              <a:t>8251: Operating Modes</a:t>
            </a:r>
          </a:p>
        </p:txBody>
      </p:sp>
      <p:pic>
        <p:nvPicPr>
          <p:cNvPr id="392195" name="Picture 3"/>
          <p:cNvPicPr>
            <a:picLocks noGrp="1" noChangeAspect="1" noChangeArrowheads="1"/>
          </p:cNvPicPr>
          <p:nvPr>
            <p:ph type="body" idx="1"/>
          </p:nvPr>
        </p:nvPicPr>
        <p:blipFill>
          <a:blip r:embed="rId2"/>
          <a:srcRect/>
          <a:stretch>
            <a:fillRect/>
          </a:stretch>
        </p:blipFill>
        <p:spPr>
          <a:xfrm>
            <a:off x="2362200" y="762000"/>
            <a:ext cx="4343400" cy="2732088"/>
          </a:xfrm>
        </p:spPr>
      </p:pic>
      <p:sp>
        <p:nvSpPr>
          <p:cNvPr id="392196" name="Rectangle 4"/>
          <p:cNvSpPr>
            <a:spLocks noChangeArrowheads="1"/>
          </p:cNvSpPr>
          <p:nvPr/>
        </p:nvSpPr>
        <p:spPr bwMode="auto">
          <a:xfrm>
            <a:off x="304800" y="3810000"/>
            <a:ext cx="8534400" cy="2647950"/>
          </a:xfrm>
          <a:prstGeom prst="rect">
            <a:avLst/>
          </a:prstGeom>
          <a:noFill/>
          <a:ln w="9525">
            <a:noFill/>
            <a:miter lim="800000"/>
            <a:headEnd/>
            <a:tailEnd/>
          </a:ln>
          <a:effectLst/>
        </p:spPr>
        <p:txBody>
          <a:bodyPr anchor="ctr">
            <a:spAutoFit/>
          </a:bodyPr>
          <a:lstStyle/>
          <a:p>
            <a:pPr>
              <a:buSzTx/>
            </a:pPr>
            <a:r>
              <a:rPr lang="en-US" b="1"/>
              <a:t> Status Read Definition</a:t>
            </a:r>
          </a:p>
          <a:p>
            <a:pPr marL="746125" lvl="1" indent="-120650">
              <a:buSzTx/>
              <a:buFont typeface="Wingdings" pitchFamily="2" charset="2"/>
              <a:buChar char="Ø"/>
            </a:pPr>
            <a:r>
              <a:rPr lang="en-US"/>
              <a:t>This definition is used by the CPU to read the status of the active 8251 A to confirm if any error condition or other conditions like the requirement of processor service has been detected, during the operation.</a:t>
            </a:r>
          </a:p>
          <a:p>
            <a:pPr marL="746125" lvl="1" indent="-120650">
              <a:buSzTx/>
              <a:buFont typeface="Wingdings" pitchFamily="2" charset="2"/>
              <a:buChar char="Ø"/>
            </a:pPr>
            <a:r>
              <a:rPr lang="en-US"/>
              <a:t>A read command is issued by processor with C/D bar =1 to accomplish this function.</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04A43C8A-65AA-4C13-9C7F-46F797ED017A}" type="slidenum">
              <a:rPr lang="en-US"/>
              <a:pPr/>
              <a:t>101</a:t>
            </a:fld>
            <a:endParaRPr lang="en-US"/>
          </a:p>
        </p:txBody>
      </p:sp>
      <p:sp>
        <p:nvSpPr>
          <p:cNvPr id="396290" name="Rectangle 2"/>
          <p:cNvSpPr>
            <a:spLocks noGrp="1" noChangeArrowheads="1"/>
          </p:cNvSpPr>
          <p:nvPr>
            <p:ph type="title"/>
          </p:nvPr>
        </p:nvSpPr>
        <p:spPr/>
        <p:txBody>
          <a:bodyPr/>
          <a:lstStyle/>
          <a:p>
            <a:r>
              <a:rPr lang="en-US" sz="3600"/>
              <a:t>8251: Operating Modes</a:t>
            </a:r>
          </a:p>
        </p:txBody>
      </p:sp>
      <p:pic>
        <p:nvPicPr>
          <p:cNvPr id="396291" name="Picture 3"/>
          <p:cNvPicPr>
            <a:picLocks noGrp="1" noChangeAspect="1" noChangeArrowheads="1"/>
          </p:cNvPicPr>
          <p:nvPr>
            <p:ph type="body" idx="1"/>
          </p:nvPr>
        </p:nvPicPr>
        <p:blipFill>
          <a:blip r:embed="rId2"/>
          <a:srcRect/>
          <a:stretch>
            <a:fillRect/>
          </a:stretch>
        </p:blipFill>
        <p:spPr>
          <a:xfrm>
            <a:off x="1371600" y="990600"/>
            <a:ext cx="6172200" cy="5562600"/>
          </a:xfr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41688519-CC32-4F88-8FF3-9B593E38762E}" type="slidenum">
              <a:rPr lang="en-US"/>
              <a:pPr/>
              <a:t>102</a:t>
            </a:fld>
            <a:endParaRPr lang="en-US"/>
          </a:p>
        </p:txBody>
      </p:sp>
      <p:sp>
        <p:nvSpPr>
          <p:cNvPr id="398338" name="Rectangle 2"/>
          <p:cNvSpPr>
            <a:spLocks noGrp="1" noChangeArrowheads="1"/>
          </p:cNvSpPr>
          <p:nvPr>
            <p:ph type="title"/>
          </p:nvPr>
        </p:nvSpPr>
        <p:spPr/>
        <p:txBody>
          <a:bodyPr/>
          <a:lstStyle/>
          <a:p>
            <a:r>
              <a:rPr lang="en-US" sz="3600"/>
              <a:t>8251: Operating Modes</a:t>
            </a:r>
          </a:p>
        </p:txBody>
      </p:sp>
      <p:pic>
        <p:nvPicPr>
          <p:cNvPr id="398339" name="Picture 3"/>
          <p:cNvPicPr>
            <a:picLocks noGrp="1" noChangeAspect="1" noChangeArrowheads="1"/>
          </p:cNvPicPr>
          <p:nvPr>
            <p:ph type="body" idx="1"/>
          </p:nvPr>
        </p:nvPicPr>
        <p:blipFill>
          <a:blip r:embed="rId2"/>
          <a:srcRect/>
          <a:stretch>
            <a:fillRect/>
          </a:stretch>
        </p:blipFill>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7F65C0DD-C92E-4BCC-9D8E-3851F8FD114F}" type="slidenum">
              <a:rPr lang="en-US"/>
              <a:pPr/>
              <a:t>103</a:t>
            </a:fld>
            <a:endParaRPr lang="en-US"/>
          </a:p>
        </p:txBody>
      </p:sp>
      <p:sp>
        <p:nvSpPr>
          <p:cNvPr id="399362" name="Rectangle 2"/>
          <p:cNvSpPr>
            <a:spLocks noGrp="1" noChangeArrowheads="1"/>
          </p:cNvSpPr>
          <p:nvPr>
            <p:ph type="title"/>
          </p:nvPr>
        </p:nvSpPr>
        <p:spPr/>
        <p:txBody>
          <a:bodyPr/>
          <a:lstStyle/>
          <a:p>
            <a:r>
              <a:rPr lang="en-US" sz="3600"/>
              <a:t>8251: Operating Modes</a:t>
            </a:r>
          </a:p>
        </p:txBody>
      </p:sp>
      <p:pic>
        <p:nvPicPr>
          <p:cNvPr id="399363" name="Picture 3"/>
          <p:cNvPicPr>
            <a:picLocks noGrp="1" noChangeAspect="1" noChangeArrowheads="1"/>
          </p:cNvPicPr>
          <p:nvPr>
            <p:ph type="body" idx="1"/>
          </p:nvPr>
        </p:nvPicPr>
        <p:blipFill>
          <a:blip r:embed="rId2"/>
          <a:srcRect/>
          <a:stretch>
            <a:fillRect/>
          </a:stretch>
        </p:blipFill>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0B3074E3-D3C6-4F61-9C37-8439D498502D}" type="slidenum">
              <a:rPr lang="en-US"/>
              <a:pPr/>
              <a:t>104</a:t>
            </a:fld>
            <a:endParaRPr lang="en-US"/>
          </a:p>
        </p:txBody>
      </p:sp>
      <p:sp>
        <p:nvSpPr>
          <p:cNvPr id="400386" name="Rectangle 2"/>
          <p:cNvSpPr>
            <a:spLocks noGrp="1" noChangeArrowheads="1"/>
          </p:cNvSpPr>
          <p:nvPr>
            <p:ph type="title"/>
          </p:nvPr>
        </p:nvSpPr>
        <p:spPr/>
        <p:txBody>
          <a:bodyPr/>
          <a:lstStyle/>
          <a:p>
            <a:r>
              <a:rPr lang="en-US" sz="3600"/>
              <a:t>8251: Interfacing with 8086</a:t>
            </a:r>
          </a:p>
        </p:txBody>
      </p:sp>
      <p:pic>
        <p:nvPicPr>
          <p:cNvPr id="400387" name="Picture 3"/>
          <p:cNvPicPr>
            <a:picLocks noGrp="1" noChangeAspect="1" noChangeArrowheads="1"/>
          </p:cNvPicPr>
          <p:nvPr>
            <p:ph type="body" idx="1"/>
          </p:nvPr>
        </p:nvPicPr>
        <p:blipFill>
          <a:blip r:embed="rId2"/>
          <a:srcRect/>
          <a:stretch>
            <a:fillRect/>
          </a:stretch>
        </p:blipFill>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0C4AFB99-AEA8-40F7-81E8-CF52F10403AC}" type="slidenum">
              <a:rPr lang="en-US"/>
              <a:pPr/>
              <a:t>105</a:t>
            </a:fld>
            <a:endParaRPr lang="en-US"/>
          </a:p>
        </p:txBody>
      </p:sp>
      <p:sp>
        <p:nvSpPr>
          <p:cNvPr id="401410" name="Rectangle 2"/>
          <p:cNvSpPr>
            <a:spLocks noGrp="1" noChangeArrowheads="1"/>
          </p:cNvSpPr>
          <p:nvPr>
            <p:ph type="title"/>
          </p:nvPr>
        </p:nvSpPr>
        <p:spPr/>
        <p:txBody>
          <a:bodyPr/>
          <a:lstStyle/>
          <a:p>
            <a:r>
              <a:rPr lang="en-US" sz="3600"/>
              <a:t>8251: Interfacing with 8086</a:t>
            </a:r>
          </a:p>
        </p:txBody>
      </p:sp>
      <p:pic>
        <p:nvPicPr>
          <p:cNvPr id="401412" name="Picture 4"/>
          <p:cNvPicPr>
            <a:picLocks noGrp="1" noChangeAspect="1" noChangeArrowheads="1"/>
          </p:cNvPicPr>
          <p:nvPr>
            <p:ph type="body" idx="1"/>
          </p:nvPr>
        </p:nvPicPr>
        <p:blipFill>
          <a:blip r:embed="rId2"/>
          <a:srcRect/>
          <a:stretch>
            <a:fillRect/>
          </a:stretch>
        </p:blipFill>
        <p:spPr>
          <a:xfrm>
            <a:off x="668338" y="838200"/>
            <a:ext cx="7807325" cy="5562600"/>
          </a:xfrm>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6C9023F4-F954-4AE4-8A91-D58CF4D727FB}" type="slidenum">
              <a:rPr lang="en-US"/>
              <a:pPr/>
              <a:t>106</a:t>
            </a:fld>
            <a:endParaRPr lang="en-US"/>
          </a:p>
        </p:txBody>
      </p:sp>
      <p:sp>
        <p:nvSpPr>
          <p:cNvPr id="402434" name="Rectangle 2"/>
          <p:cNvSpPr>
            <a:spLocks noGrp="1" noChangeArrowheads="1"/>
          </p:cNvSpPr>
          <p:nvPr>
            <p:ph type="title"/>
          </p:nvPr>
        </p:nvSpPr>
        <p:spPr/>
        <p:txBody>
          <a:bodyPr/>
          <a:lstStyle/>
          <a:p>
            <a:r>
              <a:rPr lang="en-US" sz="3600"/>
              <a:t>8251: Interfacing with 8086</a:t>
            </a:r>
          </a:p>
        </p:txBody>
      </p:sp>
      <p:pic>
        <p:nvPicPr>
          <p:cNvPr id="402435" name="Picture 3"/>
          <p:cNvPicPr>
            <a:picLocks noGrp="1" noChangeAspect="1" noChangeArrowheads="1"/>
          </p:cNvPicPr>
          <p:nvPr>
            <p:ph type="body" idx="1"/>
          </p:nvPr>
        </p:nvPicPr>
        <p:blipFill>
          <a:blip r:embed="rId2"/>
          <a:srcRect/>
          <a:stretch>
            <a:fillRect/>
          </a:stretch>
        </p:blipFill>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D016CEF8-D2DE-4A70-99B9-1428CD134AEC}" type="slidenum">
              <a:rPr lang="en-US"/>
              <a:pPr/>
              <a:t>107</a:t>
            </a:fld>
            <a:endParaRPr lang="en-US"/>
          </a:p>
        </p:txBody>
      </p:sp>
      <p:sp>
        <p:nvSpPr>
          <p:cNvPr id="403458" name="Rectangle 2"/>
          <p:cNvSpPr>
            <a:spLocks noGrp="1" noChangeArrowheads="1"/>
          </p:cNvSpPr>
          <p:nvPr>
            <p:ph type="title"/>
          </p:nvPr>
        </p:nvSpPr>
        <p:spPr/>
        <p:txBody>
          <a:bodyPr/>
          <a:lstStyle/>
          <a:p>
            <a:r>
              <a:rPr lang="en-US" sz="3600"/>
              <a:t>8251: Interfacing with 8086</a:t>
            </a:r>
          </a:p>
        </p:txBody>
      </p:sp>
      <p:pic>
        <p:nvPicPr>
          <p:cNvPr id="403459" name="Picture 3"/>
          <p:cNvPicPr>
            <a:picLocks noGrp="1" noChangeAspect="1" noChangeArrowheads="1"/>
          </p:cNvPicPr>
          <p:nvPr>
            <p:ph type="body" idx="1"/>
          </p:nvPr>
        </p:nvPicPr>
        <p:blipFill>
          <a:blip r:embed="rId2"/>
          <a:srcRect/>
          <a:stretch>
            <a:fillRect/>
          </a:stretch>
        </p:blipFill>
        <p:spPr>
          <a:xfrm>
            <a:off x="990600" y="838200"/>
            <a:ext cx="7543800" cy="5562600"/>
          </a:xfr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7898D089-FE26-452C-BF72-F6491BE766A8}" type="slidenum">
              <a:rPr lang="en-US"/>
              <a:pPr/>
              <a:t>108</a:t>
            </a:fld>
            <a:endParaRPr lang="en-US"/>
          </a:p>
        </p:txBody>
      </p:sp>
      <p:sp>
        <p:nvSpPr>
          <p:cNvPr id="404482" name="Rectangle 2"/>
          <p:cNvSpPr>
            <a:spLocks noGrp="1" noChangeArrowheads="1"/>
          </p:cNvSpPr>
          <p:nvPr>
            <p:ph type="title"/>
          </p:nvPr>
        </p:nvSpPr>
        <p:spPr/>
        <p:txBody>
          <a:bodyPr/>
          <a:lstStyle/>
          <a:p>
            <a:r>
              <a:rPr lang="en-US" sz="3600"/>
              <a:t>8251: Interfacing with 8086</a:t>
            </a:r>
          </a:p>
        </p:txBody>
      </p:sp>
      <p:pic>
        <p:nvPicPr>
          <p:cNvPr id="404483" name="Picture 3"/>
          <p:cNvPicPr>
            <a:picLocks noGrp="1" noChangeAspect="1" noChangeArrowheads="1"/>
          </p:cNvPicPr>
          <p:nvPr>
            <p:ph type="body" idx="1"/>
          </p:nvPr>
        </p:nvPicPr>
        <p:blipFill>
          <a:blip r:embed="rId2"/>
          <a:srcRect/>
          <a:stretch>
            <a:fillRect/>
          </a:stretch>
        </p:blipFill>
        <p:spPr>
          <a:xfrm>
            <a:off x="914400" y="990600"/>
            <a:ext cx="7391400" cy="5562600"/>
          </a:xfr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5166AC30-73AA-49C7-AB2C-FAB03D4EFD0C}" type="slidenum">
              <a:rPr lang="en-US"/>
              <a:pPr/>
              <a:t>11</a:t>
            </a:fld>
            <a:endParaRPr lang="en-US"/>
          </a:p>
        </p:txBody>
      </p:sp>
      <p:sp>
        <p:nvSpPr>
          <p:cNvPr id="280578" name="Rectangle 2"/>
          <p:cNvSpPr>
            <a:spLocks noGrp="1" noChangeArrowheads="1"/>
          </p:cNvSpPr>
          <p:nvPr>
            <p:ph type="title"/>
          </p:nvPr>
        </p:nvSpPr>
        <p:spPr/>
        <p:txBody>
          <a:bodyPr/>
          <a:lstStyle/>
          <a:p>
            <a:r>
              <a:rPr lang="en-US" sz="3600" b="1"/>
              <a:t>8253: Operating Modes</a:t>
            </a:r>
          </a:p>
        </p:txBody>
      </p:sp>
      <p:sp>
        <p:nvSpPr>
          <p:cNvPr id="280579" name="Rectangle 3"/>
          <p:cNvSpPr>
            <a:spLocks noGrp="1" noChangeArrowheads="1"/>
          </p:cNvSpPr>
          <p:nvPr>
            <p:ph type="body" idx="1"/>
          </p:nvPr>
        </p:nvSpPr>
        <p:spPr/>
        <p:txBody>
          <a:bodyPr/>
          <a:lstStyle/>
          <a:p>
            <a:r>
              <a:rPr lang="en-US" b="1"/>
              <a:t>MODE 4</a:t>
            </a:r>
            <a:endParaRPr lang="en-US"/>
          </a:p>
          <a:p>
            <a:pPr lvl="1"/>
            <a:r>
              <a:rPr lang="en-US"/>
              <a:t>This mode of operation of 8253 is named as Software triggered strobe.</a:t>
            </a:r>
          </a:p>
          <a:p>
            <a:pPr lvl="1"/>
            <a:r>
              <a:rPr lang="en-US"/>
              <a:t>After the mode is set, the output goes high. </a:t>
            </a:r>
          </a:p>
          <a:p>
            <a:pPr lvl="1"/>
            <a:r>
              <a:rPr lang="en-US"/>
              <a:t>When a count loaded, counting down starts. </a:t>
            </a:r>
          </a:p>
          <a:p>
            <a:pPr lvl="1"/>
            <a:r>
              <a:rPr lang="en-US"/>
              <a:t>On terminal count, the output goes low for one clock cycle, and then it again goes high.</a:t>
            </a:r>
            <a:endParaRPr lang="en-US" b="1"/>
          </a:p>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716F82B1-4C0E-4E0D-89AF-DC97B37DAD83}" type="slidenum">
              <a:rPr lang="en-US"/>
              <a:pPr/>
              <a:t>12</a:t>
            </a:fld>
            <a:endParaRPr lang="en-US"/>
          </a:p>
        </p:txBody>
      </p:sp>
      <p:sp>
        <p:nvSpPr>
          <p:cNvPr id="283650" name="Rectangle 2"/>
          <p:cNvSpPr>
            <a:spLocks noGrp="1" noChangeArrowheads="1"/>
          </p:cNvSpPr>
          <p:nvPr>
            <p:ph type="title"/>
          </p:nvPr>
        </p:nvSpPr>
        <p:spPr/>
        <p:txBody>
          <a:bodyPr/>
          <a:lstStyle/>
          <a:p>
            <a:r>
              <a:rPr lang="en-US" sz="3600" b="1"/>
              <a:t>8253: Operating Modes</a:t>
            </a:r>
          </a:p>
        </p:txBody>
      </p:sp>
      <p:sp>
        <p:nvSpPr>
          <p:cNvPr id="283651" name="Rectangle 3"/>
          <p:cNvSpPr>
            <a:spLocks noGrp="1" noChangeArrowheads="1"/>
          </p:cNvSpPr>
          <p:nvPr>
            <p:ph type="body" idx="1"/>
          </p:nvPr>
        </p:nvSpPr>
        <p:spPr/>
        <p:txBody>
          <a:bodyPr/>
          <a:lstStyle/>
          <a:p>
            <a:r>
              <a:rPr lang="en-US" b="1"/>
              <a:t>MODE 5</a:t>
            </a:r>
            <a:endParaRPr lang="en-US"/>
          </a:p>
          <a:p>
            <a:pPr lvl="1"/>
            <a:r>
              <a:rPr lang="en-US"/>
              <a:t>This mode of operation also generates a strobe in response to the rising edge at the trigger input. </a:t>
            </a:r>
          </a:p>
          <a:p>
            <a:pPr lvl="1"/>
            <a:r>
              <a:rPr lang="en-US"/>
              <a:t>This mode may be used to generate a delayed strobe in response to an externally generated signal. </a:t>
            </a:r>
          </a:p>
          <a:p>
            <a:pPr lvl="1"/>
            <a:r>
              <a:rPr lang="en-US"/>
              <a:t>Once this mode is programmed and the counter is loaded, the output goes high. </a:t>
            </a:r>
          </a:p>
          <a:p>
            <a:pPr lvl="1"/>
            <a:r>
              <a:rPr lang="en-US"/>
              <a:t>The counter starts counting after the rising edge of the trigger input (GATE).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073E6351-975B-47EE-BC87-069AE841AE0D}" type="slidenum">
              <a:rPr lang="en-US"/>
              <a:pPr/>
              <a:t>13</a:t>
            </a:fld>
            <a:endParaRPr lang="en-US"/>
          </a:p>
        </p:txBody>
      </p:sp>
      <p:sp>
        <p:nvSpPr>
          <p:cNvPr id="288770" name="Rectangle 2"/>
          <p:cNvSpPr>
            <a:spLocks noGrp="1" noChangeArrowheads="1"/>
          </p:cNvSpPr>
          <p:nvPr>
            <p:ph type="title"/>
          </p:nvPr>
        </p:nvSpPr>
        <p:spPr/>
        <p:txBody>
          <a:bodyPr/>
          <a:lstStyle/>
          <a:p>
            <a:r>
              <a:rPr lang="en-US" sz="3600" b="1"/>
              <a:t>8253: Operating Mode Waveforms</a:t>
            </a:r>
          </a:p>
        </p:txBody>
      </p:sp>
      <p:pic>
        <p:nvPicPr>
          <p:cNvPr id="288772" name="Picture 4"/>
          <p:cNvPicPr>
            <a:picLocks noChangeAspect="1" noChangeArrowheads="1"/>
          </p:cNvPicPr>
          <p:nvPr/>
        </p:nvPicPr>
        <p:blipFill>
          <a:blip r:embed="rId2"/>
          <a:srcRect/>
          <a:stretch>
            <a:fillRect/>
          </a:stretch>
        </p:blipFill>
        <p:spPr bwMode="auto">
          <a:xfrm>
            <a:off x="2120900" y="685800"/>
            <a:ext cx="6718300" cy="2506663"/>
          </a:xfrm>
          <a:prstGeom prst="rect">
            <a:avLst/>
          </a:prstGeom>
          <a:noFill/>
          <a:ln w="9525">
            <a:noFill/>
            <a:miter lim="800000"/>
            <a:headEnd/>
            <a:tailEnd/>
          </a:ln>
          <a:effectLst/>
        </p:spPr>
      </p:pic>
      <p:pic>
        <p:nvPicPr>
          <p:cNvPr id="288773" name="Picture 5"/>
          <p:cNvPicPr>
            <a:picLocks noChangeAspect="1" noChangeArrowheads="1"/>
          </p:cNvPicPr>
          <p:nvPr/>
        </p:nvPicPr>
        <p:blipFill>
          <a:blip r:embed="rId3"/>
          <a:srcRect/>
          <a:stretch>
            <a:fillRect/>
          </a:stretch>
        </p:blipFill>
        <p:spPr bwMode="auto">
          <a:xfrm>
            <a:off x="2133600" y="3276600"/>
            <a:ext cx="6477000" cy="3097213"/>
          </a:xfrm>
          <a:prstGeom prst="rect">
            <a:avLst/>
          </a:prstGeom>
          <a:noFill/>
          <a:ln w="9525">
            <a:noFill/>
            <a:miter lim="800000"/>
            <a:headEnd/>
            <a:tailEnd/>
          </a:ln>
          <a:effectLst/>
        </p:spPr>
      </p:pic>
      <p:sp>
        <p:nvSpPr>
          <p:cNvPr id="288774" name="Text Box 6"/>
          <p:cNvSpPr txBox="1">
            <a:spLocks noChangeArrowheads="1"/>
          </p:cNvSpPr>
          <p:nvPr/>
        </p:nvSpPr>
        <p:spPr bwMode="auto">
          <a:xfrm>
            <a:off x="381000" y="1524000"/>
            <a:ext cx="1676400" cy="366713"/>
          </a:xfrm>
          <a:prstGeom prst="rect">
            <a:avLst/>
          </a:prstGeom>
          <a:noFill/>
          <a:ln w="9525">
            <a:noFill/>
            <a:miter lim="800000"/>
            <a:headEnd/>
            <a:tailEnd/>
          </a:ln>
          <a:effectLst/>
        </p:spPr>
        <p:txBody>
          <a:bodyPr>
            <a:spAutoFit/>
          </a:bodyPr>
          <a:lstStyle/>
          <a:p>
            <a:pPr algn="ctr">
              <a:spcBef>
                <a:spcPct val="50000"/>
              </a:spcBef>
              <a:buSzTx/>
              <a:buFontTx/>
              <a:buNone/>
            </a:pPr>
            <a:r>
              <a:rPr lang="en-US" sz="1800">
                <a:solidFill>
                  <a:srgbClr val="FF3300"/>
                </a:solidFill>
              </a:rPr>
              <a:t>Mode 0</a:t>
            </a:r>
          </a:p>
        </p:txBody>
      </p:sp>
      <p:sp>
        <p:nvSpPr>
          <p:cNvPr id="288775" name="Text Box 7"/>
          <p:cNvSpPr txBox="1">
            <a:spLocks noChangeArrowheads="1"/>
          </p:cNvSpPr>
          <p:nvPr/>
        </p:nvSpPr>
        <p:spPr bwMode="auto">
          <a:xfrm>
            <a:off x="381000" y="4343400"/>
            <a:ext cx="1676400" cy="366713"/>
          </a:xfrm>
          <a:prstGeom prst="rect">
            <a:avLst/>
          </a:prstGeom>
          <a:noFill/>
          <a:ln w="9525">
            <a:noFill/>
            <a:miter lim="800000"/>
            <a:headEnd/>
            <a:tailEnd/>
          </a:ln>
          <a:effectLst/>
        </p:spPr>
        <p:txBody>
          <a:bodyPr>
            <a:spAutoFit/>
          </a:bodyPr>
          <a:lstStyle/>
          <a:p>
            <a:pPr algn="ctr">
              <a:spcBef>
                <a:spcPct val="50000"/>
              </a:spcBef>
              <a:buSzTx/>
              <a:buFontTx/>
              <a:buNone/>
            </a:pPr>
            <a:r>
              <a:rPr lang="en-US" sz="1800">
                <a:solidFill>
                  <a:srgbClr val="FF3300"/>
                </a:solidFill>
              </a:rPr>
              <a:t>Mode 1</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17655E7F-C673-48C9-9417-2126CA8F01C1}" type="slidenum">
              <a:rPr lang="en-US"/>
              <a:pPr/>
              <a:t>14</a:t>
            </a:fld>
            <a:endParaRPr lang="en-US"/>
          </a:p>
        </p:txBody>
      </p:sp>
      <p:sp>
        <p:nvSpPr>
          <p:cNvPr id="289794" name="Rectangle 2"/>
          <p:cNvSpPr>
            <a:spLocks noGrp="1" noChangeArrowheads="1"/>
          </p:cNvSpPr>
          <p:nvPr>
            <p:ph type="title"/>
          </p:nvPr>
        </p:nvSpPr>
        <p:spPr/>
        <p:txBody>
          <a:bodyPr/>
          <a:lstStyle/>
          <a:p>
            <a:r>
              <a:rPr lang="en-US" sz="3600" b="1"/>
              <a:t>8253: Operating Mode Waveforms</a:t>
            </a:r>
          </a:p>
        </p:txBody>
      </p:sp>
      <p:pic>
        <p:nvPicPr>
          <p:cNvPr id="289796" name="Picture 4"/>
          <p:cNvPicPr>
            <a:picLocks noChangeAspect="1" noChangeArrowheads="1"/>
          </p:cNvPicPr>
          <p:nvPr/>
        </p:nvPicPr>
        <p:blipFill>
          <a:blip r:embed="rId2"/>
          <a:srcRect/>
          <a:stretch>
            <a:fillRect/>
          </a:stretch>
        </p:blipFill>
        <p:spPr bwMode="auto">
          <a:xfrm>
            <a:off x="2514600" y="762000"/>
            <a:ext cx="4648200" cy="2349500"/>
          </a:xfrm>
          <a:prstGeom prst="rect">
            <a:avLst/>
          </a:prstGeom>
          <a:noFill/>
          <a:ln w="9525">
            <a:noFill/>
            <a:miter lim="800000"/>
            <a:headEnd/>
            <a:tailEnd/>
          </a:ln>
          <a:effectLst/>
        </p:spPr>
      </p:pic>
      <p:sp>
        <p:nvSpPr>
          <p:cNvPr id="289797" name="Text Box 5"/>
          <p:cNvSpPr txBox="1">
            <a:spLocks noChangeArrowheads="1"/>
          </p:cNvSpPr>
          <p:nvPr/>
        </p:nvSpPr>
        <p:spPr bwMode="auto">
          <a:xfrm>
            <a:off x="381000" y="1524000"/>
            <a:ext cx="1676400" cy="366713"/>
          </a:xfrm>
          <a:prstGeom prst="rect">
            <a:avLst/>
          </a:prstGeom>
          <a:noFill/>
          <a:ln w="9525">
            <a:noFill/>
            <a:miter lim="800000"/>
            <a:headEnd/>
            <a:tailEnd/>
          </a:ln>
          <a:effectLst/>
        </p:spPr>
        <p:txBody>
          <a:bodyPr>
            <a:spAutoFit/>
          </a:bodyPr>
          <a:lstStyle/>
          <a:p>
            <a:pPr algn="ctr">
              <a:spcBef>
                <a:spcPct val="50000"/>
              </a:spcBef>
              <a:buSzTx/>
              <a:buFontTx/>
              <a:buNone/>
            </a:pPr>
            <a:r>
              <a:rPr lang="en-US" sz="1800">
                <a:solidFill>
                  <a:srgbClr val="FF3300"/>
                </a:solidFill>
              </a:rPr>
              <a:t>Mode 2</a:t>
            </a:r>
          </a:p>
        </p:txBody>
      </p:sp>
      <p:pic>
        <p:nvPicPr>
          <p:cNvPr id="289798" name="Picture 6"/>
          <p:cNvPicPr>
            <a:picLocks noChangeAspect="1" noChangeArrowheads="1"/>
          </p:cNvPicPr>
          <p:nvPr/>
        </p:nvPicPr>
        <p:blipFill>
          <a:blip r:embed="rId3"/>
          <a:srcRect/>
          <a:stretch>
            <a:fillRect/>
          </a:stretch>
        </p:blipFill>
        <p:spPr bwMode="auto">
          <a:xfrm>
            <a:off x="1981200" y="3581400"/>
            <a:ext cx="6705600" cy="1231900"/>
          </a:xfrm>
          <a:prstGeom prst="rect">
            <a:avLst/>
          </a:prstGeom>
          <a:noFill/>
          <a:ln w="9525">
            <a:noFill/>
            <a:miter lim="800000"/>
            <a:headEnd/>
            <a:tailEnd/>
          </a:ln>
          <a:effectLst/>
        </p:spPr>
      </p:pic>
      <p:sp>
        <p:nvSpPr>
          <p:cNvPr id="289799" name="Text Box 7"/>
          <p:cNvSpPr txBox="1">
            <a:spLocks noChangeArrowheads="1"/>
          </p:cNvSpPr>
          <p:nvPr/>
        </p:nvSpPr>
        <p:spPr bwMode="auto">
          <a:xfrm>
            <a:off x="381000" y="3886200"/>
            <a:ext cx="1676400" cy="366713"/>
          </a:xfrm>
          <a:prstGeom prst="rect">
            <a:avLst/>
          </a:prstGeom>
          <a:noFill/>
          <a:ln w="9525">
            <a:noFill/>
            <a:miter lim="800000"/>
            <a:headEnd/>
            <a:tailEnd/>
          </a:ln>
          <a:effectLst/>
        </p:spPr>
        <p:txBody>
          <a:bodyPr>
            <a:spAutoFit/>
          </a:bodyPr>
          <a:lstStyle/>
          <a:p>
            <a:pPr algn="ctr">
              <a:spcBef>
                <a:spcPct val="50000"/>
              </a:spcBef>
              <a:buSzTx/>
              <a:buFontTx/>
              <a:buNone/>
            </a:pPr>
            <a:r>
              <a:rPr lang="en-US" sz="1800">
                <a:solidFill>
                  <a:srgbClr val="FF3300"/>
                </a:solidFill>
              </a:rPr>
              <a:t>Mode 3</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11CEA9C0-9B79-416B-BC08-E90912991DEB}" type="slidenum">
              <a:rPr lang="en-US"/>
              <a:pPr/>
              <a:t>15</a:t>
            </a:fld>
            <a:endParaRPr lang="en-US"/>
          </a:p>
        </p:txBody>
      </p:sp>
      <p:sp>
        <p:nvSpPr>
          <p:cNvPr id="290818" name="Rectangle 2"/>
          <p:cNvSpPr>
            <a:spLocks noGrp="1" noChangeArrowheads="1"/>
          </p:cNvSpPr>
          <p:nvPr>
            <p:ph type="title"/>
          </p:nvPr>
        </p:nvSpPr>
        <p:spPr/>
        <p:txBody>
          <a:bodyPr/>
          <a:lstStyle/>
          <a:p>
            <a:r>
              <a:rPr lang="en-US" sz="3600" b="1"/>
              <a:t>8253: Operating Mode Waveforms</a:t>
            </a:r>
          </a:p>
        </p:txBody>
      </p:sp>
      <p:pic>
        <p:nvPicPr>
          <p:cNvPr id="290820" name="Picture 4"/>
          <p:cNvPicPr>
            <a:picLocks noChangeAspect="1" noChangeArrowheads="1"/>
          </p:cNvPicPr>
          <p:nvPr/>
        </p:nvPicPr>
        <p:blipFill>
          <a:blip r:embed="rId2"/>
          <a:srcRect/>
          <a:stretch>
            <a:fillRect/>
          </a:stretch>
        </p:blipFill>
        <p:spPr bwMode="auto">
          <a:xfrm>
            <a:off x="1395413" y="788988"/>
            <a:ext cx="6529387" cy="2947987"/>
          </a:xfrm>
          <a:prstGeom prst="rect">
            <a:avLst/>
          </a:prstGeom>
          <a:noFill/>
          <a:ln w="9525">
            <a:noFill/>
            <a:miter lim="800000"/>
            <a:headEnd/>
            <a:tailEnd/>
          </a:ln>
          <a:effectLst/>
        </p:spPr>
      </p:pic>
      <p:sp>
        <p:nvSpPr>
          <p:cNvPr id="290821" name="Text Box 5"/>
          <p:cNvSpPr txBox="1">
            <a:spLocks noChangeArrowheads="1"/>
          </p:cNvSpPr>
          <p:nvPr/>
        </p:nvSpPr>
        <p:spPr bwMode="auto">
          <a:xfrm>
            <a:off x="0" y="1676400"/>
            <a:ext cx="1676400" cy="366713"/>
          </a:xfrm>
          <a:prstGeom prst="rect">
            <a:avLst/>
          </a:prstGeom>
          <a:noFill/>
          <a:ln w="9525">
            <a:noFill/>
            <a:miter lim="800000"/>
            <a:headEnd/>
            <a:tailEnd/>
          </a:ln>
          <a:effectLst/>
        </p:spPr>
        <p:txBody>
          <a:bodyPr>
            <a:spAutoFit/>
          </a:bodyPr>
          <a:lstStyle/>
          <a:p>
            <a:pPr algn="ctr">
              <a:spcBef>
                <a:spcPct val="50000"/>
              </a:spcBef>
              <a:buSzTx/>
              <a:buFontTx/>
              <a:buNone/>
            </a:pPr>
            <a:r>
              <a:rPr lang="en-US" sz="1800">
                <a:solidFill>
                  <a:srgbClr val="FF3300"/>
                </a:solidFill>
              </a:rPr>
              <a:t>Mode 4</a:t>
            </a:r>
          </a:p>
        </p:txBody>
      </p:sp>
      <p:sp>
        <p:nvSpPr>
          <p:cNvPr id="290822" name="Text Box 6"/>
          <p:cNvSpPr txBox="1">
            <a:spLocks noChangeArrowheads="1"/>
          </p:cNvSpPr>
          <p:nvPr/>
        </p:nvSpPr>
        <p:spPr bwMode="auto">
          <a:xfrm>
            <a:off x="0" y="5029200"/>
            <a:ext cx="1676400" cy="366713"/>
          </a:xfrm>
          <a:prstGeom prst="rect">
            <a:avLst/>
          </a:prstGeom>
          <a:noFill/>
          <a:ln w="9525">
            <a:noFill/>
            <a:miter lim="800000"/>
            <a:headEnd/>
            <a:tailEnd/>
          </a:ln>
          <a:effectLst/>
        </p:spPr>
        <p:txBody>
          <a:bodyPr>
            <a:spAutoFit/>
          </a:bodyPr>
          <a:lstStyle/>
          <a:p>
            <a:pPr algn="ctr">
              <a:spcBef>
                <a:spcPct val="50000"/>
              </a:spcBef>
              <a:buSzTx/>
              <a:buFontTx/>
              <a:buNone/>
            </a:pPr>
            <a:r>
              <a:rPr lang="en-US" sz="1800">
                <a:solidFill>
                  <a:srgbClr val="FF3300"/>
                </a:solidFill>
              </a:rPr>
              <a:t>Mode 5</a:t>
            </a:r>
          </a:p>
        </p:txBody>
      </p:sp>
      <p:pic>
        <p:nvPicPr>
          <p:cNvPr id="290823" name="Picture 7"/>
          <p:cNvPicPr>
            <a:picLocks noChangeAspect="1" noChangeArrowheads="1"/>
          </p:cNvPicPr>
          <p:nvPr/>
        </p:nvPicPr>
        <p:blipFill>
          <a:blip r:embed="rId3"/>
          <a:srcRect/>
          <a:stretch>
            <a:fillRect/>
          </a:stretch>
        </p:blipFill>
        <p:spPr bwMode="auto">
          <a:xfrm>
            <a:off x="1295400" y="4114800"/>
            <a:ext cx="6629400" cy="2451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2B764DD9-B0D5-4D95-B88A-2F33EFC830B9}" type="slidenum">
              <a:rPr lang="en-US"/>
              <a:pPr/>
              <a:t>16</a:t>
            </a:fld>
            <a:endParaRPr lang="en-US"/>
          </a:p>
        </p:txBody>
      </p:sp>
      <p:sp>
        <p:nvSpPr>
          <p:cNvPr id="291842" name="Rectangle 2"/>
          <p:cNvSpPr>
            <a:spLocks noGrp="1" noChangeArrowheads="1"/>
          </p:cNvSpPr>
          <p:nvPr>
            <p:ph type="title"/>
          </p:nvPr>
        </p:nvSpPr>
        <p:spPr/>
        <p:txBody>
          <a:bodyPr/>
          <a:lstStyle/>
          <a:p>
            <a:r>
              <a:rPr lang="en-US" sz="3600" b="1"/>
              <a:t>8253: Mode Control</a:t>
            </a:r>
          </a:p>
        </p:txBody>
      </p:sp>
      <p:pic>
        <p:nvPicPr>
          <p:cNvPr id="291844" name="Picture 4"/>
          <p:cNvPicPr>
            <a:picLocks noChangeAspect="1" noChangeArrowheads="1"/>
          </p:cNvPicPr>
          <p:nvPr/>
        </p:nvPicPr>
        <p:blipFill>
          <a:blip r:embed="rId2"/>
          <a:srcRect/>
          <a:stretch>
            <a:fillRect/>
          </a:stretch>
        </p:blipFill>
        <p:spPr bwMode="auto">
          <a:xfrm>
            <a:off x="609600" y="1676400"/>
            <a:ext cx="7715250" cy="3975100"/>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C6726391-6855-4FA9-9FBE-68E15EEF59E5}" type="slidenum">
              <a:rPr lang="en-US"/>
              <a:pPr/>
              <a:t>17</a:t>
            </a:fld>
            <a:endParaRPr lang="en-US"/>
          </a:p>
        </p:txBody>
      </p:sp>
      <p:sp>
        <p:nvSpPr>
          <p:cNvPr id="292866" name="Rectangle 2"/>
          <p:cNvSpPr>
            <a:spLocks noGrp="1" noChangeArrowheads="1"/>
          </p:cNvSpPr>
          <p:nvPr>
            <p:ph type="title"/>
          </p:nvPr>
        </p:nvSpPr>
        <p:spPr/>
        <p:txBody>
          <a:bodyPr/>
          <a:lstStyle/>
          <a:p>
            <a:r>
              <a:rPr lang="en-US" sz="3200"/>
              <a:t>8253: Control Word Format and Bit Definitions</a:t>
            </a:r>
          </a:p>
        </p:txBody>
      </p:sp>
      <p:pic>
        <p:nvPicPr>
          <p:cNvPr id="292867" name="Picture 3"/>
          <p:cNvPicPr>
            <a:picLocks noGrp="1" noChangeAspect="1" noChangeArrowheads="1"/>
          </p:cNvPicPr>
          <p:nvPr>
            <p:ph type="body" idx="1"/>
          </p:nvPr>
        </p:nvPicPr>
        <p:blipFill>
          <a:blip r:embed="rId2"/>
          <a:srcRect/>
          <a:stretch>
            <a:fillRect/>
          </a:stretch>
        </p:blip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79E92C12-2583-4B6E-92C5-1E232A0418EC}" type="slidenum">
              <a:rPr lang="en-US"/>
              <a:pPr/>
              <a:t>18</a:t>
            </a:fld>
            <a:endParaRPr lang="en-US"/>
          </a:p>
        </p:txBody>
      </p:sp>
      <p:sp>
        <p:nvSpPr>
          <p:cNvPr id="284674" name="Rectangle 2"/>
          <p:cNvSpPr>
            <a:spLocks noGrp="1" noChangeArrowheads="1"/>
          </p:cNvSpPr>
          <p:nvPr>
            <p:ph type="title"/>
          </p:nvPr>
        </p:nvSpPr>
        <p:spPr/>
        <p:txBody>
          <a:bodyPr/>
          <a:lstStyle/>
          <a:p>
            <a:r>
              <a:rPr lang="en-US" sz="3600"/>
              <a:t>8253: Programming and Interfacing</a:t>
            </a:r>
          </a:p>
        </p:txBody>
      </p:sp>
      <p:sp>
        <p:nvSpPr>
          <p:cNvPr id="284675" name="Rectangle 3"/>
          <p:cNvSpPr>
            <a:spLocks noGrp="1" noChangeArrowheads="1"/>
          </p:cNvSpPr>
          <p:nvPr>
            <p:ph type="body" idx="1"/>
          </p:nvPr>
        </p:nvSpPr>
        <p:spPr/>
        <p:txBody>
          <a:bodyPr/>
          <a:lstStyle/>
          <a:p>
            <a:r>
              <a:rPr lang="en-US" sz="2800"/>
              <a:t>As it evident from the previous discussion, there may be two types of write operations in 8253, viz. </a:t>
            </a:r>
          </a:p>
          <a:p>
            <a:pPr lvl="2"/>
            <a:r>
              <a:rPr lang="en-US" sz="2000"/>
              <a:t>(i) writing a control word into a control word register and </a:t>
            </a:r>
          </a:p>
          <a:p>
            <a:pPr lvl="2"/>
            <a:r>
              <a:rPr lang="en-US" sz="2000"/>
              <a:t>(ii) writing a count value into a count register. </a:t>
            </a:r>
          </a:p>
          <a:p>
            <a:r>
              <a:rPr lang="en-US" sz="2800"/>
              <a:t>The control word register, accepts data from the data buffer and initializes the counters, as required. </a:t>
            </a:r>
          </a:p>
          <a:p>
            <a:r>
              <a:rPr lang="en-US" sz="2800"/>
              <a:t>The control word register contents are used for </a:t>
            </a:r>
          </a:p>
          <a:p>
            <a:pPr lvl="2"/>
            <a:r>
              <a:rPr lang="en-US" sz="2000"/>
              <a:t>(a) initializing the operating modes (mode 0 – mode 4)</a:t>
            </a:r>
          </a:p>
          <a:p>
            <a:pPr lvl="2"/>
            <a:r>
              <a:rPr lang="en-US" sz="2000"/>
              <a:t>(b) selection of counters (counter0 – counter2) </a:t>
            </a:r>
          </a:p>
          <a:p>
            <a:pPr lvl="2"/>
            <a:r>
              <a:rPr lang="en-US" sz="2000"/>
              <a:t>(c) choosing binary / BCD counters </a:t>
            </a:r>
          </a:p>
          <a:p>
            <a:pPr lvl="2"/>
            <a:r>
              <a:rPr lang="en-US" sz="2000"/>
              <a:t>(d) loading of the counter registers. </a:t>
            </a:r>
          </a:p>
          <a:p>
            <a:r>
              <a:rPr lang="en-US" sz="2800"/>
              <a:t>The mode control register is a write only register and the CPU cannot read its contents.</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BF77D400-6860-48D4-B4E3-233035554056}" type="slidenum">
              <a:rPr lang="en-US"/>
              <a:pPr/>
              <a:t>19</a:t>
            </a:fld>
            <a:endParaRPr lang="en-US"/>
          </a:p>
        </p:txBody>
      </p:sp>
      <p:sp>
        <p:nvSpPr>
          <p:cNvPr id="285698" name="Rectangle 2"/>
          <p:cNvSpPr>
            <a:spLocks noGrp="1" noChangeArrowheads="1"/>
          </p:cNvSpPr>
          <p:nvPr>
            <p:ph type="title"/>
          </p:nvPr>
        </p:nvSpPr>
        <p:spPr/>
        <p:txBody>
          <a:bodyPr/>
          <a:lstStyle/>
          <a:p>
            <a:r>
              <a:rPr lang="en-US" sz="3600"/>
              <a:t>8253: Programming and Interfacing</a:t>
            </a:r>
          </a:p>
        </p:txBody>
      </p:sp>
      <p:sp>
        <p:nvSpPr>
          <p:cNvPr id="285699" name="Rectangle 3"/>
          <p:cNvSpPr>
            <a:spLocks noGrp="1" noChangeArrowheads="1"/>
          </p:cNvSpPr>
          <p:nvPr>
            <p:ph type="body" idx="1"/>
          </p:nvPr>
        </p:nvSpPr>
        <p:spPr/>
        <p:txBody>
          <a:bodyPr/>
          <a:lstStyle/>
          <a:p>
            <a:pPr>
              <a:lnSpc>
                <a:spcPct val="90000"/>
              </a:lnSpc>
            </a:pPr>
            <a:r>
              <a:rPr lang="en-US" sz="2800"/>
              <a:t>All the counters in 8253 are down counters, hence their count values go on decrementing if the CLK input pin is applied with a valid clock signal. </a:t>
            </a:r>
          </a:p>
          <a:p>
            <a:pPr>
              <a:lnSpc>
                <a:spcPct val="90000"/>
              </a:lnSpc>
            </a:pPr>
            <a:r>
              <a:rPr lang="en-US" sz="2800"/>
              <a:t>A maximum count is obtained by loading all zeroes into a count register, i.e. 2^16 for binary counting and 10^4 for BCD counting. </a:t>
            </a:r>
          </a:p>
          <a:p>
            <a:pPr>
              <a:lnSpc>
                <a:spcPct val="90000"/>
              </a:lnSpc>
            </a:pPr>
            <a:r>
              <a:rPr lang="en-US" sz="2800"/>
              <a:t>The 8253 responds to the negative clock edge of the clock input. </a:t>
            </a:r>
          </a:p>
          <a:p>
            <a:pPr>
              <a:lnSpc>
                <a:spcPct val="90000"/>
              </a:lnSpc>
            </a:pPr>
            <a:r>
              <a:rPr lang="en-US" sz="2800"/>
              <a:t>The maximum operating clock frequency of 8253 is 2.6 MHz. </a:t>
            </a:r>
          </a:p>
          <a:p>
            <a:pPr>
              <a:lnSpc>
                <a:spcPct val="90000"/>
              </a:lnSpc>
            </a:pPr>
            <a:r>
              <a:rPr lang="en-US" sz="2800"/>
              <a:t>For higher frequencies one can use timer 8254, which operates up to 10 MHz, maintain pin compatibility with 8253.</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D7FEA8AE-AB90-4BBB-8FFD-4EDEF2F4BA0D}" type="slidenum">
              <a:rPr lang="en-US"/>
              <a:pPr/>
              <a:t>2</a:t>
            </a:fld>
            <a:endParaRPr lang="en-US"/>
          </a:p>
        </p:txBody>
      </p:sp>
      <p:sp>
        <p:nvSpPr>
          <p:cNvPr id="273410" name="Rectangle 2"/>
          <p:cNvSpPr>
            <a:spLocks noGrp="1" noChangeArrowheads="1"/>
          </p:cNvSpPr>
          <p:nvPr>
            <p:ph type="title"/>
          </p:nvPr>
        </p:nvSpPr>
        <p:spPr/>
        <p:txBody>
          <a:bodyPr/>
          <a:lstStyle/>
          <a:p>
            <a:r>
              <a:rPr lang="en-US" sz="3200" b="1"/>
              <a:t>PROGRAMMABLE INTERVAL TIMER (8253)</a:t>
            </a:r>
            <a:endParaRPr lang="en-US" sz="3200"/>
          </a:p>
        </p:txBody>
      </p:sp>
      <p:sp>
        <p:nvSpPr>
          <p:cNvPr id="273411" name="Rectangle 3"/>
          <p:cNvSpPr>
            <a:spLocks noGrp="1" noChangeArrowheads="1"/>
          </p:cNvSpPr>
          <p:nvPr>
            <p:ph type="body" idx="1"/>
          </p:nvPr>
        </p:nvSpPr>
        <p:spPr/>
        <p:txBody>
          <a:bodyPr/>
          <a:lstStyle/>
          <a:p>
            <a:pPr>
              <a:lnSpc>
                <a:spcPct val="90000"/>
              </a:lnSpc>
            </a:pPr>
            <a:r>
              <a:rPr lang="en-US"/>
              <a:t>Intel’s programmable counter/timer device (8253) facilitates the generation of accurate time delays. </a:t>
            </a:r>
          </a:p>
          <a:p>
            <a:pPr>
              <a:lnSpc>
                <a:spcPct val="90000"/>
              </a:lnSpc>
            </a:pPr>
            <a:r>
              <a:rPr lang="en-US"/>
              <a:t>When 8253 is used as a timing and delay generation peripheral, the microprocessor becomes free from the task related to the counting process and can execute the programs in memory, while the timer device may perform the counting tasks. </a:t>
            </a:r>
          </a:p>
          <a:p>
            <a:pPr>
              <a:lnSpc>
                <a:spcPct val="90000"/>
              </a:lnSpc>
            </a:pPr>
            <a:r>
              <a:rPr lang="en-US"/>
              <a:t>This minimizes the software overhead on the microprocessor.</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0EB44145-9400-454E-AA5A-4D0B3B7E6896}" type="slidenum">
              <a:rPr lang="en-US"/>
              <a:pPr/>
              <a:t>20</a:t>
            </a:fld>
            <a:endParaRPr lang="en-US"/>
          </a:p>
        </p:txBody>
      </p:sp>
      <p:sp>
        <p:nvSpPr>
          <p:cNvPr id="286722" name="Rectangle 2"/>
          <p:cNvSpPr>
            <a:spLocks noGrp="1" noChangeArrowheads="1"/>
          </p:cNvSpPr>
          <p:nvPr>
            <p:ph type="title"/>
          </p:nvPr>
        </p:nvSpPr>
        <p:spPr/>
        <p:txBody>
          <a:bodyPr/>
          <a:lstStyle/>
          <a:p>
            <a:r>
              <a:rPr lang="en-US" sz="3600"/>
              <a:t>8253: Programming and Interfacing</a:t>
            </a:r>
          </a:p>
        </p:txBody>
      </p:sp>
      <p:sp>
        <p:nvSpPr>
          <p:cNvPr id="286723" name="Rectangle 3"/>
          <p:cNvSpPr>
            <a:spLocks noGrp="1" noChangeArrowheads="1"/>
          </p:cNvSpPr>
          <p:nvPr>
            <p:ph type="body" idx="1"/>
          </p:nvPr>
        </p:nvSpPr>
        <p:spPr/>
        <p:txBody>
          <a:bodyPr/>
          <a:lstStyle/>
          <a:p>
            <a:pPr>
              <a:lnSpc>
                <a:spcPct val="80000"/>
              </a:lnSpc>
            </a:pPr>
            <a:r>
              <a:rPr lang="en-US" sz="2800"/>
              <a:t>There are 2 methods for reading 8253 counter registers. </a:t>
            </a:r>
          </a:p>
          <a:p>
            <a:pPr lvl="1">
              <a:lnSpc>
                <a:spcPct val="80000"/>
              </a:lnSpc>
            </a:pPr>
            <a:r>
              <a:rPr lang="en-US" sz="2400"/>
              <a:t>In the first method, either the clock or the counting procedure (using GATE) is inhibited to ensure a stable count. </a:t>
            </a:r>
          </a:p>
          <a:p>
            <a:pPr lvl="1">
              <a:lnSpc>
                <a:spcPct val="80000"/>
              </a:lnSpc>
            </a:pPr>
            <a:r>
              <a:rPr lang="en-US" sz="2400"/>
              <a:t>Then the contents are read by selecting the suitable counter using A0, A1 and executing using IN instructions. </a:t>
            </a:r>
          </a:p>
          <a:p>
            <a:pPr lvl="1">
              <a:lnSpc>
                <a:spcPct val="80000"/>
              </a:lnSpc>
            </a:pPr>
            <a:r>
              <a:rPr lang="en-US" sz="2400"/>
              <a:t>The first IN instruction reads the least significant byte and the second IN instruction reads the most significant byte.</a:t>
            </a:r>
          </a:p>
          <a:p>
            <a:pPr lvl="1">
              <a:lnSpc>
                <a:spcPct val="80000"/>
              </a:lnSpc>
            </a:pPr>
            <a:r>
              <a:rPr lang="en-US" sz="2400"/>
              <a:t>In the second method of reading a counter, the counter can be read while counting is in progress. </a:t>
            </a:r>
          </a:p>
          <a:p>
            <a:pPr lvl="1">
              <a:lnSpc>
                <a:spcPct val="80000"/>
              </a:lnSpc>
            </a:pPr>
            <a:r>
              <a:rPr lang="en-US" sz="2400"/>
              <a:t>This method, as already mentioned is called as reading on fly. </a:t>
            </a:r>
          </a:p>
          <a:p>
            <a:pPr lvl="1">
              <a:lnSpc>
                <a:spcPct val="80000"/>
              </a:lnSpc>
            </a:pPr>
            <a:r>
              <a:rPr lang="en-US" sz="2400"/>
              <a:t>In this method, neither clock nor the counting needs to be inhibited to read the counter.</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C6DE614B-236D-40CF-84DB-290BCD8A06C3}" type="slidenum">
              <a:rPr lang="en-US"/>
              <a:pPr/>
              <a:t>21</a:t>
            </a:fld>
            <a:endParaRPr lang="en-US"/>
          </a:p>
        </p:txBody>
      </p:sp>
      <p:sp>
        <p:nvSpPr>
          <p:cNvPr id="287746" name="Rectangle 2"/>
          <p:cNvSpPr>
            <a:spLocks noGrp="1" noChangeArrowheads="1"/>
          </p:cNvSpPr>
          <p:nvPr>
            <p:ph type="title"/>
          </p:nvPr>
        </p:nvSpPr>
        <p:spPr/>
        <p:txBody>
          <a:bodyPr/>
          <a:lstStyle/>
          <a:p>
            <a:r>
              <a:rPr lang="en-US" sz="3600"/>
              <a:t>8253: Programming and Interfacing</a:t>
            </a:r>
          </a:p>
        </p:txBody>
      </p:sp>
      <p:sp>
        <p:nvSpPr>
          <p:cNvPr id="287747" name="Rectangle 3"/>
          <p:cNvSpPr>
            <a:spLocks noGrp="1" noChangeArrowheads="1"/>
          </p:cNvSpPr>
          <p:nvPr>
            <p:ph type="body" idx="1"/>
          </p:nvPr>
        </p:nvSpPr>
        <p:spPr/>
        <p:txBody>
          <a:bodyPr/>
          <a:lstStyle/>
          <a:p>
            <a:r>
              <a:rPr lang="en-US" sz="2800"/>
              <a:t>In all the above programs, the counting down starts as soon as the writing operation to the count register is over, and the WR bar pin goes high after writing.</a:t>
            </a:r>
          </a:p>
          <a:p>
            <a:r>
              <a:rPr lang="en-US" sz="2800"/>
              <a:t>The processor 8085 had five hardware interrupt pins.  </a:t>
            </a:r>
          </a:p>
          <a:p>
            <a:r>
              <a:rPr lang="en-US" sz="2800"/>
              <a:t>Out of these five interrupt pins, four pins were allotted fixed vector addresses but the pin INTR was not allotted any vector address, rather an external device was supposed to hand over the type of the interrupt, i.e. (Type o to 7 for RST0 to RST 7), to the microprocessor.</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0F511420-3C91-4E04-8B1F-EBCA2E4813CD}" type="slidenum">
              <a:rPr lang="en-US"/>
              <a:pPr/>
              <a:t>22</a:t>
            </a:fld>
            <a:endParaRPr lang="en-US"/>
          </a:p>
        </p:txBody>
      </p:sp>
      <p:sp>
        <p:nvSpPr>
          <p:cNvPr id="293890" name="Rectangle 2"/>
          <p:cNvSpPr>
            <a:spLocks noGrp="1" noChangeArrowheads="1"/>
          </p:cNvSpPr>
          <p:nvPr>
            <p:ph type="title"/>
          </p:nvPr>
        </p:nvSpPr>
        <p:spPr/>
        <p:txBody>
          <a:bodyPr/>
          <a:lstStyle/>
          <a:p>
            <a:r>
              <a:rPr lang="en-US" sz="3600"/>
              <a:t>8253: Programming and Interfacing</a:t>
            </a:r>
          </a:p>
        </p:txBody>
      </p:sp>
      <p:sp>
        <p:nvSpPr>
          <p:cNvPr id="293891" name="Rectangle 3"/>
          <p:cNvSpPr>
            <a:spLocks noGrp="1" noChangeArrowheads="1"/>
          </p:cNvSpPr>
          <p:nvPr>
            <p:ph type="body" idx="1"/>
          </p:nvPr>
        </p:nvSpPr>
        <p:spPr>
          <a:xfrm>
            <a:off x="152400" y="838200"/>
            <a:ext cx="8839200" cy="609600"/>
          </a:xfrm>
        </p:spPr>
        <p:txBody>
          <a:bodyPr/>
          <a:lstStyle/>
          <a:p>
            <a:pPr>
              <a:buFontTx/>
              <a:buNone/>
            </a:pPr>
            <a:r>
              <a:rPr lang="en-US"/>
              <a:t>Mode control word for latching count</a:t>
            </a:r>
          </a:p>
        </p:txBody>
      </p:sp>
      <p:pic>
        <p:nvPicPr>
          <p:cNvPr id="293892" name="Picture 4"/>
          <p:cNvPicPr>
            <a:picLocks noChangeAspect="1" noChangeArrowheads="1"/>
          </p:cNvPicPr>
          <p:nvPr/>
        </p:nvPicPr>
        <p:blipFill>
          <a:blip r:embed="rId2"/>
          <a:srcRect/>
          <a:stretch>
            <a:fillRect/>
          </a:stretch>
        </p:blipFill>
        <p:spPr bwMode="auto">
          <a:xfrm>
            <a:off x="1752600" y="1828800"/>
            <a:ext cx="5448300" cy="2217738"/>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B2BDD9D3-E7AC-445D-84B4-20AB4FB2116B}" type="slidenum">
              <a:rPr lang="en-US"/>
              <a:pPr/>
              <a:t>23</a:t>
            </a:fld>
            <a:endParaRPr lang="en-US"/>
          </a:p>
        </p:txBody>
      </p:sp>
      <p:sp>
        <p:nvSpPr>
          <p:cNvPr id="294914" name="Rectangle 2"/>
          <p:cNvSpPr>
            <a:spLocks noGrp="1" noChangeArrowheads="1"/>
          </p:cNvSpPr>
          <p:nvPr>
            <p:ph type="title"/>
          </p:nvPr>
        </p:nvSpPr>
        <p:spPr>
          <a:xfrm>
            <a:off x="152400" y="-76200"/>
            <a:ext cx="8839200" cy="685800"/>
          </a:xfrm>
        </p:spPr>
        <p:txBody>
          <a:bodyPr/>
          <a:lstStyle/>
          <a:p>
            <a:r>
              <a:rPr lang="en-US" sz="3600"/>
              <a:t>8253: Programming and Interfacing</a:t>
            </a:r>
          </a:p>
        </p:txBody>
      </p:sp>
      <p:pic>
        <p:nvPicPr>
          <p:cNvPr id="294915" name="Picture 3"/>
          <p:cNvPicPr>
            <a:picLocks noGrp="1" noChangeAspect="1" noChangeArrowheads="1"/>
          </p:cNvPicPr>
          <p:nvPr>
            <p:ph type="body" idx="1"/>
          </p:nvPr>
        </p:nvPicPr>
        <p:blipFill>
          <a:blip r:embed="rId2"/>
          <a:srcRect/>
          <a:stretch>
            <a:fillRect/>
          </a:stretch>
        </p:blipFill>
        <p:spPr>
          <a:xfrm>
            <a:off x="152400" y="609600"/>
            <a:ext cx="8686800" cy="914400"/>
          </a:xfrm>
        </p:spPr>
      </p:pic>
      <p:pic>
        <p:nvPicPr>
          <p:cNvPr id="294919" name="Picture 7"/>
          <p:cNvPicPr>
            <a:picLocks noChangeAspect="1" noChangeArrowheads="1"/>
          </p:cNvPicPr>
          <p:nvPr/>
        </p:nvPicPr>
        <p:blipFill>
          <a:blip r:embed="rId3"/>
          <a:srcRect/>
          <a:stretch>
            <a:fillRect/>
          </a:stretch>
        </p:blipFill>
        <p:spPr bwMode="auto">
          <a:xfrm>
            <a:off x="152400" y="1524000"/>
            <a:ext cx="8458200" cy="2408238"/>
          </a:xfrm>
          <a:prstGeom prst="rect">
            <a:avLst/>
          </a:prstGeom>
          <a:noFill/>
          <a:ln w="9525">
            <a:noFill/>
            <a:miter lim="800000"/>
            <a:headEnd/>
            <a:tailEnd/>
          </a:ln>
          <a:effectLst/>
        </p:spPr>
      </p:pic>
      <p:pic>
        <p:nvPicPr>
          <p:cNvPr id="294920" name="Picture 8"/>
          <p:cNvPicPr>
            <a:picLocks noChangeAspect="1" noChangeArrowheads="1"/>
          </p:cNvPicPr>
          <p:nvPr/>
        </p:nvPicPr>
        <p:blipFill>
          <a:blip r:embed="rId4"/>
          <a:srcRect/>
          <a:stretch>
            <a:fillRect/>
          </a:stretch>
        </p:blipFill>
        <p:spPr bwMode="auto">
          <a:xfrm>
            <a:off x="914400" y="4114800"/>
            <a:ext cx="6672263" cy="25050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10D48B2A-DF01-484D-9D76-BD2BA9D7BD1B}" type="slidenum">
              <a:rPr lang="en-US"/>
              <a:pPr/>
              <a:t>24</a:t>
            </a:fld>
            <a:endParaRPr lang="en-US"/>
          </a:p>
        </p:txBody>
      </p:sp>
      <p:sp>
        <p:nvSpPr>
          <p:cNvPr id="295938" name="Rectangle 2"/>
          <p:cNvSpPr>
            <a:spLocks noGrp="1" noChangeArrowheads="1"/>
          </p:cNvSpPr>
          <p:nvPr>
            <p:ph type="title"/>
          </p:nvPr>
        </p:nvSpPr>
        <p:spPr/>
        <p:txBody>
          <a:bodyPr/>
          <a:lstStyle/>
          <a:p>
            <a:r>
              <a:rPr lang="en-US" sz="3600"/>
              <a:t>8253: Programming and Interfacing</a:t>
            </a:r>
          </a:p>
        </p:txBody>
      </p:sp>
      <p:pic>
        <p:nvPicPr>
          <p:cNvPr id="295939" name="Picture 3"/>
          <p:cNvPicPr>
            <a:picLocks noGrp="1" noChangeAspect="1" noChangeArrowheads="1"/>
          </p:cNvPicPr>
          <p:nvPr>
            <p:ph type="body" idx="1"/>
          </p:nvPr>
        </p:nvPicPr>
        <p:blipFill>
          <a:blip r:embed="rId2"/>
          <a:srcRect/>
          <a:stretch>
            <a:fillRect/>
          </a:stretch>
        </p:blip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BF795C6E-3CDA-4CC8-85B1-2EE631D7321E}" type="slidenum">
              <a:rPr lang="en-US"/>
              <a:pPr/>
              <a:t>25</a:t>
            </a:fld>
            <a:endParaRPr lang="en-US"/>
          </a:p>
        </p:txBody>
      </p:sp>
      <p:sp>
        <p:nvSpPr>
          <p:cNvPr id="296962" name="Rectangle 2"/>
          <p:cNvSpPr>
            <a:spLocks noGrp="1" noChangeArrowheads="1"/>
          </p:cNvSpPr>
          <p:nvPr>
            <p:ph type="title"/>
          </p:nvPr>
        </p:nvSpPr>
        <p:spPr/>
        <p:txBody>
          <a:bodyPr/>
          <a:lstStyle/>
          <a:p>
            <a:r>
              <a:rPr lang="en-US" sz="3600"/>
              <a:t>8253: Programming and Interfacing</a:t>
            </a:r>
          </a:p>
        </p:txBody>
      </p:sp>
      <p:pic>
        <p:nvPicPr>
          <p:cNvPr id="296964" name="Picture 4"/>
          <p:cNvPicPr>
            <a:picLocks noGrp="1" noChangeAspect="1" noChangeArrowheads="1"/>
          </p:cNvPicPr>
          <p:nvPr>
            <p:ph type="body" idx="1"/>
          </p:nvPr>
        </p:nvPicPr>
        <p:blipFill>
          <a:blip r:embed="rId2"/>
          <a:srcRect/>
          <a:stretch>
            <a:fillRect/>
          </a:stretch>
        </p:blipFill>
        <p:spPr>
          <a:xfrm>
            <a:off x="152400" y="838200"/>
            <a:ext cx="5257800" cy="2636838"/>
          </a:xfr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3313BD89-5D9D-44DD-B560-165E5A309DDD}" type="slidenum">
              <a:rPr lang="en-US"/>
              <a:pPr/>
              <a:t>26</a:t>
            </a:fld>
            <a:endParaRPr lang="en-US"/>
          </a:p>
        </p:txBody>
      </p:sp>
      <p:sp>
        <p:nvSpPr>
          <p:cNvPr id="297986" name="Rectangle 2"/>
          <p:cNvSpPr>
            <a:spLocks noGrp="1" noChangeArrowheads="1"/>
          </p:cNvSpPr>
          <p:nvPr>
            <p:ph type="title"/>
          </p:nvPr>
        </p:nvSpPr>
        <p:spPr/>
        <p:txBody>
          <a:bodyPr/>
          <a:lstStyle/>
          <a:p>
            <a:r>
              <a:rPr lang="en-US" sz="3600"/>
              <a:t>8253: Programming and Interfacing</a:t>
            </a:r>
          </a:p>
        </p:txBody>
      </p:sp>
      <p:pic>
        <p:nvPicPr>
          <p:cNvPr id="297988" name="Picture 4"/>
          <p:cNvPicPr>
            <a:picLocks noGrp="1" noChangeAspect="1" noChangeArrowheads="1"/>
          </p:cNvPicPr>
          <p:nvPr>
            <p:ph type="body" idx="1"/>
          </p:nvPr>
        </p:nvPicPr>
        <p:blipFill>
          <a:blip r:embed="rId2"/>
          <a:srcRect/>
          <a:stretch>
            <a:fillRect/>
          </a:stretch>
        </p:blipFill>
        <p:spPr>
          <a:xfrm>
            <a:off x="465138" y="838200"/>
            <a:ext cx="8212137" cy="5562600"/>
          </a:xfrm>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EEDD7CED-62FB-40DE-ADC3-CF0441C9EEAA}" type="slidenum">
              <a:rPr lang="en-US"/>
              <a:pPr/>
              <a:t>27</a:t>
            </a:fld>
            <a:endParaRPr lang="en-US"/>
          </a:p>
        </p:txBody>
      </p:sp>
      <p:sp>
        <p:nvSpPr>
          <p:cNvPr id="300034" name="Rectangle 2"/>
          <p:cNvSpPr>
            <a:spLocks noGrp="1" noChangeArrowheads="1"/>
          </p:cNvSpPr>
          <p:nvPr>
            <p:ph type="title"/>
          </p:nvPr>
        </p:nvSpPr>
        <p:spPr/>
        <p:txBody>
          <a:bodyPr/>
          <a:lstStyle/>
          <a:p>
            <a:r>
              <a:rPr lang="en-US" sz="3600"/>
              <a:t>8253: Programming and Interfacing</a:t>
            </a:r>
          </a:p>
        </p:txBody>
      </p:sp>
      <p:grpSp>
        <p:nvGrpSpPr>
          <p:cNvPr id="300039" name="Group 7"/>
          <p:cNvGrpSpPr>
            <a:grpSpLocks/>
          </p:cNvGrpSpPr>
          <p:nvPr/>
        </p:nvGrpSpPr>
        <p:grpSpPr bwMode="auto">
          <a:xfrm>
            <a:off x="457200" y="685800"/>
            <a:ext cx="8153400" cy="5915025"/>
            <a:chOff x="96" y="528"/>
            <a:chExt cx="5136" cy="3726"/>
          </a:xfrm>
        </p:grpSpPr>
        <p:pic>
          <p:nvPicPr>
            <p:cNvPr id="300036" name="Picture 4"/>
            <p:cNvPicPr>
              <a:picLocks noChangeAspect="1" noChangeArrowheads="1"/>
            </p:cNvPicPr>
            <p:nvPr/>
          </p:nvPicPr>
          <p:blipFill>
            <a:blip r:embed="rId2"/>
            <a:srcRect/>
            <a:stretch>
              <a:fillRect/>
            </a:stretch>
          </p:blipFill>
          <p:spPr bwMode="auto">
            <a:xfrm>
              <a:off x="96" y="528"/>
              <a:ext cx="5136" cy="3232"/>
            </a:xfrm>
            <a:prstGeom prst="rect">
              <a:avLst/>
            </a:prstGeom>
          </p:spPr>
        </p:pic>
        <p:pic>
          <p:nvPicPr>
            <p:cNvPr id="300038" name="Picture 6"/>
            <p:cNvPicPr>
              <a:picLocks noChangeAspect="1" noChangeArrowheads="1"/>
            </p:cNvPicPr>
            <p:nvPr/>
          </p:nvPicPr>
          <p:blipFill>
            <a:blip r:embed="rId3"/>
            <a:srcRect/>
            <a:stretch>
              <a:fillRect/>
            </a:stretch>
          </p:blipFill>
          <p:spPr bwMode="auto">
            <a:xfrm>
              <a:off x="152" y="3532"/>
              <a:ext cx="1428" cy="722"/>
            </a:xfrm>
            <a:prstGeom prst="rect">
              <a:avLst/>
            </a:prstGeom>
            <a:noFill/>
            <a:ln w="9525">
              <a:noFill/>
              <a:miter lim="800000"/>
              <a:headEnd/>
              <a:tailEnd/>
            </a:ln>
            <a:effectLst/>
          </p:spPr>
        </p:pic>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146759EB-3EF9-45B0-8467-CFEC1711B508}" type="slidenum">
              <a:rPr lang="en-US"/>
              <a:pPr/>
              <a:t>28</a:t>
            </a:fld>
            <a:endParaRPr lang="en-US"/>
          </a:p>
        </p:txBody>
      </p:sp>
      <p:sp>
        <p:nvSpPr>
          <p:cNvPr id="301058" name="Rectangle 2"/>
          <p:cNvSpPr>
            <a:spLocks noGrp="1" noChangeArrowheads="1"/>
          </p:cNvSpPr>
          <p:nvPr>
            <p:ph type="title"/>
          </p:nvPr>
        </p:nvSpPr>
        <p:spPr/>
        <p:txBody>
          <a:bodyPr/>
          <a:lstStyle/>
          <a:p>
            <a:r>
              <a:rPr lang="en-US" sz="3600"/>
              <a:t>8253: Programming and Interfacing</a:t>
            </a:r>
          </a:p>
        </p:txBody>
      </p:sp>
      <p:pic>
        <p:nvPicPr>
          <p:cNvPr id="301060" name="Picture 4"/>
          <p:cNvPicPr>
            <a:picLocks noGrp="1" noChangeAspect="1" noChangeArrowheads="1"/>
          </p:cNvPicPr>
          <p:nvPr>
            <p:ph type="body" idx="1"/>
          </p:nvPr>
        </p:nvPicPr>
        <p:blipFill>
          <a:blip r:embed="rId2"/>
          <a:srcRect/>
          <a:stretch>
            <a:fillRect/>
          </a:stretch>
        </p:blipFill>
        <p:spPr>
          <a:xfrm>
            <a:off x="152400" y="685800"/>
            <a:ext cx="8763000" cy="838200"/>
          </a:xfrm>
        </p:spPr>
      </p:pic>
      <p:pic>
        <p:nvPicPr>
          <p:cNvPr id="301061" name="Picture 5"/>
          <p:cNvPicPr>
            <a:picLocks noChangeAspect="1" noChangeArrowheads="1"/>
          </p:cNvPicPr>
          <p:nvPr/>
        </p:nvPicPr>
        <p:blipFill>
          <a:blip r:embed="rId3"/>
          <a:srcRect/>
          <a:stretch>
            <a:fillRect/>
          </a:stretch>
        </p:blipFill>
        <p:spPr bwMode="auto">
          <a:xfrm>
            <a:off x="203200" y="1371600"/>
            <a:ext cx="8712200" cy="525621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E3316EA6-D5EA-43B0-948B-E3D06028904B}" type="slidenum">
              <a:rPr lang="en-US"/>
              <a:pPr/>
              <a:t>29</a:t>
            </a:fld>
            <a:endParaRPr lang="en-US"/>
          </a:p>
        </p:txBody>
      </p:sp>
      <p:sp>
        <p:nvSpPr>
          <p:cNvPr id="302082" name="Rectangle 2"/>
          <p:cNvSpPr>
            <a:spLocks noGrp="1" noChangeArrowheads="1"/>
          </p:cNvSpPr>
          <p:nvPr>
            <p:ph type="title"/>
          </p:nvPr>
        </p:nvSpPr>
        <p:spPr/>
        <p:txBody>
          <a:bodyPr/>
          <a:lstStyle/>
          <a:p>
            <a:r>
              <a:rPr lang="en-US" sz="3200" b="1"/>
              <a:t>Programmable Interrupt Controller 8259A</a:t>
            </a:r>
          </a:p>
        </p:txBody>
      </p:sp>
      <p:sp>
        <p:nvSpPr>
          <p:cNvPr id="302083" name="Rectangle 3"/>
          <p:cNvSpPr>
            <a:spLocks noGrp="1" noChangeArrowheads="1"/>
          </p:cNvSpPr>
          <p:nvPr>
            <p:ph type="body" idx="1"/>
          </p:nvPr>
        </p:nvSpPr>
        <p:spPr/>
        <p:txBody>
          <a:bodyPr/>
          <a:lstStyle/>
          <a:p>
            <a:pPr>
              <a:lnSpc>
                <a:spcPct val="80000"/>
              </a:lnSpc>
            </a:pPr>
            <a:r>
              <a:rPr lang="en-US" sz="2800" b="1"/>
              <a:t>Architecture and Signal Descriptions of 8259A</a:t>
            </a:r>
          </a:p>
          <a:p>
            <a:pPr lvl="1">
              <a:lnSpc>
                <a:spcPct val="80000"/>
              </a:lnSpc>
            </a:pPr>
            <a:r>
              <a:rPr lang="en-US" sz="2400" b="1"/>
              <a:t>Interrupt Request Register</a:t>
            </a:r>
            <a:r>
              <a:rPr lang="en-US" sz="2400"/>
              <a:t> </a:t>
            </a:r>
            <a:r>
              <a:rPr lang="en-US" sz="2400" b="1"/>
              <a:t>(IRR) </a:t>
            </a:r>
            <a:r>
              <a:rPr lang="en-US" sz="2400"/>
              <a:t>the interrupts at IRQ input lines are handled by Interrupt Request Register internally. IRR stores all the interrupt requests in it in order to serve them one by one on the priority basis.</a:t>
            </a:r>
          </a:p>
          <a:p>
            <a:pPr lvl="1">
              <a:lnSpc>
                <a:spcPct val="80000"/>
              </a:lnSpc>
            </a:pPr>
            <a:endParaRPr lang="en-US" sz="2400" b="1"/>
          </a:p>
          <a:p>
            <a:pPr lvl="1">
              <a:lnSpc>
                <a:spcPct val="80000"/>
              </a:lnSpc>
            </a:pPr>
            <a:r>
              <a:rPr lang="en-US" sz="2400" b="1"/>
              <a:t>IN – Service register (ISR) </a:t>
            </a:r>
            <a:r>
              <a:rPr lang="en-US" sz="2400"/>
              <a:t>this stores all the interrupts requests those are being served, i.e. ISR keeps a track of the requests being served.</a:t>
            </a:r>
            <a:endParaRPr lang="en-US" sz="2400" b="1"/>
          </a:p>
          <a:p>
            <a:pPr lvl="1">
              <a:lnSpc>
                <a:spcPct val="80000"/>
              </a:lnSpc>
            </a:pPr>
            <a:endParaRPr lang="en-US" sz="2400" b="1"/>
          </a:p>
          <a:p>
            <a:pPr lvl="1">
              <a:lnSpc>
                <a:spcPct val="80000"/>
              </a:lnSpc>
            </a:pPr>
            <a:r>
              <a:rPr lang="en-US" sz="2400" b="1"/>
              <a:t>Priority Resolver </a:t>
            </a:r>
            <a:r>
              <a:rPr lang="en-US" sz="2400"/>
              <a:t>this unit determines the priorities of the interrupt requests appearing simultaneously. The highest priority selected and stored Into the corresponding bit of ISR during INTA bar pulse. </a:t>
            </a:r>
            <a:r>
              <a:rPr lang="en-US" sz="2400">
                <a:solidFill>
                  <a:srgbClr val="FF3300"/>
                </a:solidFill>
              </a:rPr>
              <a:t>The IR 0 has the highest priority while the IR 7 has the lowest one</a:t>
            </a:r>
            <a:r>
              <a:rPr lang="en-US" sz="2400"/>
              <a:t>, normally in fixed priority mode. The priorities however may be altered by programming the 8259A in rotating priority mode.</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A09A72C5-916E-41FE-9A83-029C996F6C6B}" type="slidenum">
              <a:rPr lang="en-US"/>
              <a:pPr/>
              <a:t>3</a:t>
            </a:fld>
            <a:endParaRPr lang="en-US"/>
          </a:p>
        </p:txBody>
      </p:sp>
      <p:sp>
        <p:nvSpPr>
          <p:cNvPr id="274434" name="Rectangle 2"/>
          <p:cNvSpPr>
            <a:spLocks noGrp="1" noChangeArrowheads="1"/>
          </p:cNvSpPr>
          <p:nvPr>
            <p:ph type="title"/>
          </p:nvPr>
        </p:nvSpPr>
        <p:spPr/>
        <p:txBody>
          <a:bodyPr/>
          <a:lstStyle/>
          <a:p>
            <a:r>
              <a:rPr lang="en-US" sz="3200" b="1"/>
              <a:t>8253: Architecture and Signal Descriptions</a:t>
            </a:r>
          </a:p>
        </p:txBody>
      </p:sp>
      <p:sp>
        <p:nvSpPr>
          <p:cNvPr id="274435" name="Rectangle 3"/>
          <p:cNvSpPr>
            <a:spLocks noGrp="1" noChangeArrowheads="1"/>
          </p:cNvSpPr>
          <p:nvPr>
            <p:ph type="body" idx="1"/>
          </p:nvPr>
        </p:nvSpPr>
        <p:spPr/>
        <p:txBody>
          <a:bodyPr/>
          <a:lstStyle/>
          <a:p>
            <a:r>
              <a:rPr lang="en-US" sz="2800"/>
              <a:t>The programmable timer device 8253 contains three independent 16 bit counters, each with maximum count rate of 2.6 MHz it is thus possible to generate three totally independent delays or maintain three independent counters simultaneously. </a:t>
            </a:r>
          </a:p>
          <a:p>
            <a:r>
              <a:rPr lang="en-US" sz="2800"/>
              <a:t>All the three counters may be independently controlled by programming the three internal command word registers.</a:t>
            </a:r>
          </a:p>
          <a:p>
            <a:r>
              <a:rPr lang="en-US" sz="2800"/>
              <a:t>The 8 bit, bidirectional data buffer interfaces internal circuit of 8253 to microprocessor system bus. </a:t>
            </a:r>
          </a:p>
          <a:p>
            <a:r>
              <a:rPr lang="en-US" sz="2800"/>
              <a:t>The internal block diagram and pin diagram of 8253 are shown in figures.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769C224E-8292-4B9F-8310-B2E84626BFDC}" type="slidenum">
              <a:rPr lang="en-US"/>
              <a:pPr/>
              <a:t>30</a:t>
            </a:fld>
            <a:endParaRPr lang="en-US"/>
          </a:p>
        </p:txBody>
      </p:sp>
      <p:sp>
        <p:nvSpPr>
          <p:cNvPr id="316418" name="Rectangle 2"/>
          <p:cNvSpPr>
            <a:spLocks noGrp="1" noChangeArrowheads="1"/>
          </p:cNvSpPr>
          <p:nvPr>
            <p:ph type="title"/>
          </p:nvPr>
        </p:nvSpPr>
        <p:spPr/>
        <p:txBody>
          <a:bodyPr/>
          <a:lstStyle/>
          <a:p>
            <a:r>
              <a:rPr lang="en-US" sz="3600" b="1"/>
              <a:t>8259A: Pin Configuration</a:t>
            </a:r>
          </a:p>
        </p:txBody>
      </p:sp>
      <p:pic>
        <p:nvPicPr>
          <p:cNvPr id="316419" name="Picture 3"/>
          <p:cNvPicPr>
            <a:picLocks noGrp="1" noChangeAspect="1" noChangeArrowheads="1"/>
          </p:cNvPicPr>
          <p:nvPr>
            <p:ph type="body" idx="1"/>
          </p:nvPr>
        </p:nvPicPr>
        <p:blipFill>
          <a:blip r:embed="rId2"/>
          <a:srcRect/>
          <a:stretch>
            <a:fillRect/>
          </a:stretch>
        </p:blipFill>
        <p:spPr>
          <a:xfrm>
            <a:off x="2133600" y="990600"/>
            <a:ext cx="4267200" cy="5356225"/>
          </a:xfr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7C33A7A0-8B14-4A7B-AC76-78AF9A11C7CE}" type="slidenum">
              <a:rPr lang="en-US"/>
              <a:pPr/>
              <a:t>31</a:t>
            </a:fld>
            <a:endParaRPr lang="en-US"/>
          </a:p>
        </p:txBody>
      </p:sp>
      <p:sp>
        <p:nvSpPr>
          <p:cNvPr id="314370" name="Rectangle 2"/>
          <p:cNvSpPr>
            <a:spLocks noGrp="1" noChangeArrowheads="1"/>
          </p:cNvSpPr>
          <p:nvPr>
            <p:ph type="title"/>
          </p:nvPr>
        </p:nvSpPr>
        <p:spPr/>
        <p:txBody>
          <a:bodyPr/>
          <a:lstStyle/>
          <a:p>
            <a:r>
              <a:rPr lang="en-US" sz="3600" b="1"/>
              <a:t>8259A: Internal Block diagram</a:t>
            </a:r>
          </a:p>
        </p:txBody>
      </p:sp>
      <p:pic>
        <p:nvPicPr>
          <p:cNvPr id="314371" name="Picture 3"/>
          <p:cNvPicPr>
            <a:picLocks noGrp="1" noChangeAspect="1" noChangeArrowheads="1"/>
          </p:cNvPicPr>
          <p:nvPr>
            <p:ph type="body" idx="1"/>
          </p:nvPr>
        </p:nvPicPr>
        <p:blipFill>
          <a:blip r:embed="rId2"/>
          <a:srcRect/>
          <a:stretch>
            <a:fillRect/>
          </a:stretch>
        </p:blip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B1C8B987-A071-4FF3-9A73-B0C4E00F3895}" type="slidenum">
              <a:rPr lang="en-US"/>
              <a:pPr/>
              <a:t>32</a:t>
            </a:fld>
            <a:endParaRPr lang="en-US"/>
          </a:p>
        </p:txBody>
      </p:sp>
      <p:sp>
        <p:nvSpPr>
          <p:cNvPr id="303106" name="Rectangle 2"/>
          <p:cNvSpPr>
            <a:spLocks noGrp="1" noChangeArrowheads="1"/>
          </p:cNvSpPr>
          <p:nvPr>
            <p:ph type="title"/>
          </p:nvPr>
        </p:nvSpPr>
        <p:spPr/>
        <p:txBody>
          <a:bodyPr/>
          <a:lstStyle/>
          <a:p>
            <a:r>
              <a:rPr lang="en-US" sz="3200" b="1"/>
              <a:t>8259A: Architecture and Signal Descriptions</a:t>
            </a:r>
          </a:p>
        </p:txBody>
      </p:sp>
      <p:sp>
        <p:nvSpPr>
          <p:cNvPr id="303107" name="Rectangle 3"/>
          <p:cNvSpPr>
            <a:spLocks noGrp="1" noChangeArrowheads="1"/>
          </p:cNvSpPr>
          <p:nvPr>
            <p:ph type="body" idx="1"/>
          </p:nvPr>
        </p:nvSpPr>
        <p:spPr/>
        <p:txBody>
          <a:bodyPr/>
          <a:lstStyle/>
          <a:p>
            <a:pPr>
              <a:lnSpc>
                <a:spcPct val="80000"/>
              </a:lnSpc>
            </a:pPr>
            <a:r>
              <a:rPr lang="en-US" sz="2400" b="1"/>
              <a:t>Interrupt Mask Register (IMR) </a:t>
            </a:r>
            <a:r>
              <a:rPr lang="en-US" sz="2400"/>
              <a:t>this register stores the bits required to mask the interrupts inputs. IMR operates on IRR at the direction of the priority resolver.</a:t>
            </a:r>
            <a:endParaRPr lang="en-US" sz="2400" b="1"/>
          </a:p>
          <a:p>
            <a:pPr>
              <a:lnSpc>
                <a:spcPct val="80000"/>
              </a:lnSpc>
            </a:pPr>
            <a:endParaRPr lang="en-US" sz="2400" b="1"/>
          </a:p>
          <a:p>
            <a:pPr>
              <a:lnSpc>
                <a:spcPct val="80000"/>
              </a:lnSpc>
            </a:pPr>
            <a:r>
              <a:rPr lang="en-US" sz="2400" b="1"/>
              <a:t>Interrupt Control Logic </a:t>
            </a:r>
            <a:r>
              <a:rPr lang="en-US" sz="2400"/>
              <a:t>this block manages the interrupt and the interrupt acknowledge signals to be sent to the CPU for serving one of the eight interrupt requests.</a:t>
            </a:r>
            <a:endParaRPr lang="en-US" sz="2400" b="1"/>
          </a:p>
          <a:p>
            <a:pPr>
              <a:lnSpc>
                <a:spcPct val="80000"/>
              </a:lnSpc>
            </a:pPr>
            <a:endParaRPr lang="en-US" sz="2400" b="1"/>
          </a:p>
          <a:p>
            <a:pPr>
              <a:lnSpc>
                <a:spcPct val="80000"/>
              </a:lnSpc>
            </a:pPr>
            <a:r>
              <a:rPr lang="en-US" sz="2400" b="1"/>
              <a:t>Data Bus Buffer </a:t>
            </a:r>
            <a:r>
              <a:rPr lang="en-US" sz="2400"/>
              <a:t>this tristate</a:t>
            </a:r>
            <a:r>
              <a:rPr lang="en-US" sz="2400" b="1"/>
              <a:t>  </a:t>
            </a:r>
            <a:r>
              <a:rPr lang="en-US" sz="2400"/>
              <a:t>bidirectional buffer interfaces internal 8259A bus to the microprocessor system data bus. Control words, status and vector information pass through data buffer during read or write operations.</a:t>
            </a:r>
            <a:endParaRPr lang="en-US" sz="2400" b="1"/>
          </a:p>
          <a:p>
            <a:pPr>
              <a:lnSpc>
                <a:spcPct val="80000"/>
              </a:lnSpc>
            </a:pPr>
            <a:endParaRPr lang="en-US" sz="2400" b="1"/>
          </a:p>
          <a:p>
            <a:pPr>
              <a:lnSpc>
                <a:spcPct val="80000"/>
              </a:lnSpc>
            </a:pPr>
            <a:r>
              <a:rPr lang="en-US" sz="2400" b="1"/>
              <a:t>Read /write control logic </a:t>
            </a:r>
            <a:r>
              <a:rPr lang="en-US" sz="2400"/>
              <a:t>this circuit accepts and decode commands from the CPU. This block also allow the status of the 8259A to be transferred on to the data bus.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B03E9488-4FF9-4F61-B271-713DDF53F88F}" type="slidenum">
              <a:rPr lang="en-US"/>
              <a:pPr/>
              <a:t>33</a:t>
            </a:fld>
            <a:endParaRPr lang="en-US"/>
          </a:p>
        </p:txBody>
      </p:sp>
      <p:sp>
        <p:nvSpPr>
          <p:cNvPr id="304130" name="Rectangle 2"/>
          <p:cNvSpPr>
            <a:spLocks noGrp="1" noChangeArrowheads="1"/>
          </p:cNvSpPr>
          <p:nvPr>
            <p:ph type="title"/>
          </p:nvPr>
        </p:nvSpPr>
        <p:spPr/>
        <p:txBody>
          <a:bodyPr/>
          <a:lstStyle/>
          <a:p>
            <a:r>
              <a:rPr lang="en-US" sz="3200" b="1"/>
              <a:t>8259A: Architecture and Signal Descriptions</a:t>
            </a:r>
          </a:p>
        </p:txBody>
      </p:sp>
      <p:sp>
        <p:nvSpPr>
          <p:cNvPr id="304131" name="Rectangle 3"/>
          <p:cNvSpPr>
            <a:spLocks noGrp="1" noChangeArrowheads="1"/>
          </p:cNvSpPr>
          <p:nvPr>
            <p:ph type="body" idx="1"/>
          </p:nvPr>
        </p:nvSpPr>
        <p:spPr/>
        <p:txBody>
          <a:bodyPr/>
          <a:lstStyle/>
          <a:p>
            <a:pPr>
              <a:lnSpc>
                <a:spcPct val="80000"/>
              </a:lnSpc>
            </a:pPr>
            <a:r>
              <a:rPr lang="en-US" sz="2000" b="1"/>
              <a:t>Cascade Buffer/Comparator </a:t>
            </a:r>
            <a:r>
              <a:rPr lang="en-US" sz="2000"/>
              <a:t>this block stores and compares the IDs of all the 8259A used in the system. The three I/O pins CAS0 -2 are outputs when the 8259A is used as master. The same pins act as inputs when the 8259 A is in the slave mode. The 8259A in the master mode, sends the ID of the interrupting slave device on these lines. The slave thus selected, will send its preprogrammed vector address on the data bus during the next INTA bar pulse.</a:t>
            </a:r>
            <a:endParaRPr lang="en-US" sz="2000" b="1"/>
          </a:p>
          <a:p>
            <a:pPr>
              <a:lnSpc>
                <a:spcPct val="80000"/>
              </a:lnSpc>
            </a:pPr>
            <a:endParaRPr lang="en-US" sz="2000" b="1"/>
          </a:p>
          <a:p>
            <a:pPr>
              <a:lnSpc>
                <a:spcPct val="80000"/>
              </a:lnSpc>
            </a:pPr>
            <a:r>
              <a:rPr lang="en-US" sz="2000" b="1"/>
              <a:t>CS </a:t>
            </a:r>
            <a:r>
              <a:rPr lang="en-US" sz="2000"/>
              <a:t>this is an active low chip select signal for enabling RD bar and WR bar operations of 8259 A. INTA bar function is independent of CS bar.</a:t>
            </a:r>
            <a:endParaRPr lang="en-US" sz="2000" b="1"/>
          </a:p>
          <a:p>
            <a:pPr>
              <a:lnSpc>
                <a:spcPct val="80000"/>
              </a:lnSpc>
            </a:pPr>
            <a:endParaRPr lang="en-US" sz="2000" b="1"/>
          </a:p>
          <a:p>
            <a:pPr>
              <a:lnSpc>
                <a:spcPct val="80000"/>
              </a:lnSpc>
            </a:pPr>
            <a:r>
              <a:rPr lang="en-US" sz="2000" b="1"/>
              <a:t>WR bar </a:t>
            </a:r>
            <a:r>
              <a:rPr lang="en-US" sz="2000"/>
              <a:t>this pin is an active low enable write input ti 8259 A. this enables it to accept command words from CPU.</a:t>
            </a:r>
            <a:endParaRPr lang="en-US" sz="2000" b="1"/>
          </a:p>
          <a:p>
            <a:pPr>
              <a:lnSpc>
                <a:spcPct val="80000"/>
              </a:lnSpc>
            </a:pPr>
            <a:endParaRPr lang="en-US" sz="2000" b="1"/>
          </a:p>
          <a:p>
            <a:pPr>
              <a:lnSpc>
                <a:spcPct val="80000"/>
              </a:lnSpc>
            </a:pPr>
            <a:r>
              <a:rPr lang="en-US" sz="2000" b="1"/>
              <a:t>RD bar </a:t>
            </a:r>
            <a:r>
              <a:rPr lang="en-US" sz="2000"/>
              <a:t>this is an active low read enable input to 8259 A. a low on this line enables 8259 A to release status onto the data bus of CPU.</a:t>
            </a:r>
            <a:endParaRPr lang="en-US" sz="2000" b="1"/>
          </a:p>
          <a:p>
            <a:pPr>
              <a:lnSpc>
                <a:spcPct val="80000"/>
              </a:lnSpc>
            </a:pPr>
            <a:endParaRPr lang="en-US" sz="2000" b="1"/>
          </a:p>
          <a:p>
            <a:pPr>
              <a:lnSpc>
                <a:spcPct val="80000"/>
              </a:lnSpc>
            </a:pPr>
            <a:r>
              <a:rPr lang="en-US" sz="2000" b="1"/>
              <a:t>D7 – D0 </a:t>
            </a:r>
            <a:r>
              <a:rPr lang="en-US" sz="2000"/>
              <a:t>these pins form a bidirectional data bus that carries 8 bit data either to control word or from status word registers. This also carries interrupt vector information.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B69753F9-F779-4D76-A2F4-AED374E0F490}" type="slidenum">
              <a:rPr lang="en-US"/>
              <a:pPr/>
              <a:t>34</a:t>
            </a:fld>
            <a:endParaRPr lang="en-US"/>
          </a:p>
        </p:txBody>
      </p:sp>
      <p:sp>
        <p:nvSpPr>
          <p:cNvPr id="306178" name="Rectangle 2"/>
          <p:cNvSpPr>
            <a:spLocks noGrp="1" noChangeArrowheads="1"/>
          </p:cNvSpPr>
          <p:nvPr>
            <p:ph type="title"/>
          </p:nvPr>
        </p:nvSpPr>
        <p:spPr/>
        <p:txBody>
          <a:bodyPr/>
          <a:lstStyle/>
          <a:p>
            <a:r>
              <a:rPr lang="en-US" sz="3200" b="1"/>
              <a:t>8259A: Architecture and Signal Descriptions</a:t>
            </a:r>
          </a:p>
        </p:txBody>
      </p:sp>
      <p:sp>
        <p:nvSpPr>
          <p:cNvPr id="306179" name="Rectangle 3"/>
          <p:cNvSpPr>
            <a:spLocks noGrp="1" noChangeArrowheads="1"/>
          </p:cNvSpPr>
          <p:nvPr>
            <p:ph type="body" idx="1"/>
          </p:nvPr>
        </p:nvSpPr>
        <p:spPr/>
        <p:txBody>
          <a:bodyPr/>
          <a:lstStyle/>
          <a:p>
            <a:pPr>
              <a:lnSpc>
                <a:spcPct val="80000"/>
              </a:lnSpc>
            </a:pPr>
            <a:r>
              <a:rPr lang="en-US" sz="2000" b="1"/>
              <a:t>CAS0 – CAS2 cascade lines </a:t>
            </a:r>
            <a:r>
              <a:rPr lang="en-US" sz="2000"/>
              <a:t>a single 8259 A provides eight vectored interrupts. If more interrupts are required, the 8259 A is used in the  cascade mode in which a master 8259 A along with eight slaves 8259 A can provide up to 64 vectored interrupts lines. These three lines act as select lines for addressing the slaves 8259 A.</a:t>
            </a:r>
            <a:endParaRPr lang="en-US" sz="2000" b="1"/>
          </a:p>
          <a:p>
            <a:pPr>
              <a:lnSpc>
                <a:spcPct val="80000"/>
              </a:lnSpc>
            </a:pPr>
            <a:endParaRPr lang="en-US" sz="2000" b="1"/>
          </a:p>
          <a:p>
            <a:pPr>
              <a:lnSpc>
                <a:spcPct val="80000"/>
              </a:lnSpc>
            </a:pPr>
            <a:r>
              <a:rPr lang="en-US" sz="2000" b="1"/>
              <a:t>PS bar/ EN bar </a:t>
            </a:r>
            <a:r>
              <a:rPr lang="en-US" sz="2000"/>
              <a:t>this pin is a dual purpose pin. When the chip  is used in buffered mode, it can be used as a buffer enable to control transreceivers.</a:t>
            </a:r>
            <a:endParaRPr lang="en-US" sz="2000" b="1"/>
          </a:p>
          <a:p>
            <a:pPr>
              <a:lnSpc>
                <a:spcPct val="80000"/>
              </a:lnSpc>
            </a:pPr>
            <a:endParaRPr lang="en-US" sz="2000" b="1"/>
          </a:p>
          <a:p>
            <a:pPr>
              <a:lnSpc>
                <a:spcPct val="80000"/>
              </a:lnSpc>
            </a:pPr>
            <a:r>
              <a:rPr lang="en-US" sz="2000" b="1"/>
              <a:t>INT </a:t>
            </a:r>
            <a:r>
              <a:rPr lang="en-US" sz="2000"/>
              <a:t>this pin goes high whenever a valid interrupt request is asserted. This is used to interrupt the CPU and is connected to the interrupt input of CPU.</a:t>
            </a:r>
            <a:endParaRPr lang="en-US" sz="2000" b="1"/>
          </a:p>
          <a:p>
            <a:pPr>
              <a:lnSpc>
                <a:spcPct val="80000"/>
              </a:lnSpc>
            </a:pPr>
            <a:endParaRPr lang="en-US" sz="2000" b="1"/>
          </a:p>
          <a:p>
            <a:pPr>
              <a:lnSpc>
                <a:spcPct val="80000"/>
              </a:lnSpc>
            </a:pPr>
            <a:r>
              <a:rPr lang="en-US" sz="2000" b="1"/>
              <a:t>IR0 – IR7 (Interrupts requests)</a:t>
            </a:r>
            <a:r>
              <a:rPr lang="en-US" sz="2000"/>
              <a:t> these pins act as input to accept interrupts requests to the CPU. In the edge triggered mode, an interrupt service is requested by raising an IR pin from a low to high state. It is held high until it is acknowledged, and just by latching it to high level, if used in the level triggered mode.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F6FF6405-19D0-4351-BCD6-14C1BB3E4F63}" type="slidenum">
              <a:rPr lang="en-US"/>
              <a:pPr/>
              <a:t>35</a:t>
            </a:fld>
            <a:endParaRPr lang="en-US"/>
          </a:p>
        </p:txBody>
      </p:sp>
      <p:sp>
        <p:nvSpPr>
          <p:cNvPr id="307202" name="Rectangle 2"/>
          <p:cNvSpPr>
            <a:spLocks noGrp="1" noChangeArrowheads="1"/>
          </p:cNvSpPr>
          <p:nvPr>
            <p:ph type="title"/>
          </p:nvPr>
        </p:nvSpPr>
        <p:spPr/>
        <p:txBody>
          <a:bodyPr/>
          <a:lstStyle/>
          <a:p>
            <a:r>
              <a:rPr lang="en-US" sz="3200" b="1"/>
              <a:t>8259A: Architecture and Signal Descriptions</a:t>
            </a:r>
          </a:p>
        </p:txBody>
      </p:sp>
      <p:sp>
        <p:nvSpPr>
          <p:cNvPr id="307203" name="Rectangle 3"/>
          <p:cNvSpPr>
            <a:spLocks noGrp="1" noChangeArrowheads="1"/>
          </p:cNvSpPr>
          <p:nvPr>
            <p:ph type="body" idx="1"/>
          </p:nvPr>
        </p:nvSpPr>
        <p:spPr/>
        <p:txBody>
          <a:bodyPr/>
          <a:lstStyle/>
          <a:p>
            <a:pPr>
              <a:lnSpc>
                <a:spcPct val="90000"/>
              </a:lnSpc>
            </a:pPr>
            <a:r>
              <a:rPr lang="en-US" sz="2400" b="1"/>
              <a:t>INTA bar: </a:t>
            </a:r>
            <a:r>
              <a:rPr lang="en-US" sz="2400"/>
              <a:t>this pin is an input used to strobe – in 8259 A interrupt vector data on to the data bus. In conjunction with CS bar, WR bar, and RD bar pins, this selects the different operations like, writing command words, reading status words, etc.</a:t>
            </a:r>
          </a:p>
          <a:p>
            <a:pPr>
              <a:lnSpc>
                <a:spcPct val="90000"/>
              </a:lnSpc>
            </a:pPr>
            <a:r>
              <a:rPr lang="en-US" sz="2400"/>
              <a:t>The device 8259 A can be interfaced with any CPU using either polling or interrupt. In polling, the CPU keeps on checking each peripheral device in sequence to ascertain if it is requires any service from the CPU. If any such service request noticed, the CPU serves the request and then goes on to the next device in sequence. After the peripheral devices are scanned as above the CPU again starts from the first device.</a:t>
            </a:r>
          </a:p>
          <a:p>
            <a:pPr>
              <a:lnSpc>
                <a:spcPct val="90000"/>
              </a:lnSpc>
            </a:pPr>
            <a:r>
              <a:rPr lang="en-US" sz="2400"/>
              <a:t>In the interrupt driven method, the CPU performs the main processing task till it is interrupted by  a service requesting peripheral device.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C1475A44-A26C-4493-B6C1-DFF926189252}" type="slidenum">
              <a:rPr lang="en-US"/>
              <a:pPr/>
              <a:t>36</a:t>
            </a:fld>
            <a:endParaRPr lang="en-US"/>
          </a:p>
        </p:txBody>
      </p:sp>
      <p:sp>
        <p:nvSpPr>
          <p:cNvPr id="308226" name="Rectangle 2"/>
          <p:cNvSpPr>
            <a:spLocks noGrp="1" noChangeArrowheads="1"/>
          </p:cNvSpPr>
          <p:nvPr>
            <p:ph type="title"/>
          </p:nvPr>
        </p:nvSpPr>
        <p:spPr/>
        <p:txBody>
          <a:bodyPr/>
          <a:lstStyle/>
          <a:p>
            <a:r>
              <a:rPr lang="en-US" sz="3200" b="1"/>
              <a:t>8259A: Architecture and Signal Descriptions</a:t>
            </a:r>
          </a:p>
        </p:txBody>
      </p:sp>
      <p:sp>
        <p:nvSpPr>
          <p:cNvPr id="308227" name="Rectangle 3"/>
          <p:cNvSpPr>
            <a:spLocks noGrp="1" noChangeArrowheads="1"/>
          </p:cNvSpPr>
          <p:nvPr>
            <p:ph type="body" idx="1"/>
          </p:nvPr>
        </p:nvSpPr>
        <p:spPr/>
        <p:txBody>
          <a:bodyPr/>
          <a:lstStyle/>
          <a:p>
            <a:pPr>
              <a:lnSpc>
                <a:spcPct val="90000"/>
              </a:lnSpc>
            </a:pPr>
            <a:r>
              <a:rPr lang="en-US" sz="2400"/>
              <a:t>The interrupt sequence in an 8086 – 8259 A system is described as follows</a:t>
            </a:r>
          </a:p>
          <a:p>
            <a:pPr>
              <a:lnSpc>
                <a:spcPct val="90000"/>
              </a:lnSpc>
            </a:pPr>
            <a:r>
              <a:rPr lang="en-US" sz="2400"/>
              <a:t>One or more IR lines are raised high that set corresponding IRR bits.</a:t>
            </a:r>
          </a:p>
          <a:p>
            <a:pPr>
              <a:lnSpc>
                <a:spcPct val="90000"/>
              </a:lnSpc>
            </a:pPr>
            <a:r>
              <a:rPr lang="en-US" sz="2400"/>
              <a:t> 8259 A resolves priority and sends an INT signal to CPU.</a:t>
            </a:r>
          </a:p>
          <a:p>
            <a:pPr>
              <a:lnSpc>
                <a:spcPct val="90000"/>
              </a:lnSpc>
            </a:pPr>
            <a:r>
              <a:rPr lang="en-US" sz="2400"/>
              <a:t>the CPU acknowledges with INTA bar pulse</a:t>
            </a:r>
          </a:p>
          <a:p>
            <a:pPr>
              <a:lnSpc>
                <a:spcPct val="90000"/>
              </a:lnSpc>
            </a:pPr>
            <a:r>
              <a:rPr lang="en-US" sz="2400"/>
              <a:t>Upon receiving an INTA bar signal from the CPU, the highest priority ISR bit is set and the corresponding IRR bit is reset. The 8259 A does not drive data bus during this period.</a:t>
            </a:r>
          </a:p>
          <a:p>
            <a:pPr>
              <a:lnSpc>
                <a:spcPct val="90000"/>
              </a:lnSpc>
            </a:pPr>
            <a:r>
              <a:rPr lang="en-US" sz="2400"/>
              <a:t>The 8086 will initiate a second INTA bar pulse.</a:t>
            </a:r>
          </a:p>
          <a:p>
            <a:pPr>
              <a:lnSpc>
                <a:spcPct val="90000"/>
              </a:lnSpc>
            </a:pPr>
            <a:r>
              <a:rPr lang="en-US" sz="2400"/>
              <a:t>This completes the interrupt cycle. The ISR bit is reset at the end of the second INTA bar pulse is automatic end of interrupt (AEOI) mode is programmed. Otherwise ISR bit remains set until an appropriate EOI command is issued at the end of interrupt subroutine.</a:t>
            </a:r>
          </a:p>
          <a:p>
            <a:pPr>
              <a:lnSpc>
                <a:spcPct val="90000"/>
              </a:lnSpc>
            </a:pPr>
            <a:endParaRPr lang="en-US" sz="24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9AD3FF7D-37AA-4EF6-B241-6E7C8661EAE3}" type="slidenum">
              <a:rPr lang="en-US"/>
              <a:pPr/>
              <a:t>37</a:t>
            </a:fld>
            <a:endParaRPr lang="en-US"/>
          </a:p>
        </p:txBody>
      </p:sp>
      <p:sp>
        <p:nvSpPr>
          <p:cNvPr id="309250" name="Rectangle 2"/>
          <p:cNvSpPr>
            <a:spLocks noGrp="1" noChangeArrowheads="1"/>
          </p:cNvSpPr>
          <p:nvPr>
            <p:ph type="title"/>
          </p:nvPr>
        </p:nvSpPr>
        <p:spPr/>
        <p:txBody>
          <a:bodyPr/>
          <a:lstStyle/>
          <a:p>
            <a:r>
              <a:rPr lang="en-US" sz="3600" b="1"/>
              <a:t>8259A: Command Words</a:t>
            </a:r>
          </a:p>
        </p:txBody>
      </p:sp>
      <p:sp>
        <p:nvSpPr>
          <p:cNvPr id="309251" name="Rectangle 3"/>
          <p:cNvSpPr>
            <a:spLocks noGrp="1" noChangeArrowheads="1"/>
          </p:cNvSpPr>
          <p:nvPr>
            <p:ph type="body" idx="1"/>
          </p:nvPr>
        </p:nvSpPr>
        <p:spPr/>
        <p:txBody>
          <a:bodyPr/>
          <a:lstStyle/>
          <a:p>
            <a:r>
              <a:rPr lang="en-US" sz="2800"/>
              <a:t>The command words of 8259 A are classified in two groups, </a:t>
            </a:r>
          </a:p>
          <a:p>
            <a:pPr lvl="1"/>
            <a:r>
              <a:rPr lang="en-US" sz="2400"/>
              <a:t>Initialization command words (ICWs) and</a:t>
            </a:r>
          </a:p>
          <a:p>
            <a:pPr lvl="1"/>
            <a:r>
              <a:rPr lang="en-US" sz="2400"/>
              <a:t>Operation command words (OCWs)</a:t>
            </a:r>
            <a:endParaRPr lang="en-US" sz="2400" b="1"/>
          </a:p>
          <a:p>
            <a:endParaRPr lang="en-US" sz="2800" b="1"/>
          </a:p>
          <a:p>
            <a:r>
              <a:rPr lang="en-US" sz="2800" b="1"/>
              <a:t>Initialization command words (ICWs)</a:t>
            </a:r>
            <a:endParaRPr lang="en-US" sz="2800"/>
          </a:p>
          <a:p>
            <a:pPr lvl="1"/>
            <a:r>
              <a:rPr lang="en-US" sz="2400"/>
              <a:t>Before it starts functioning, the 8259 A must be initialized by writing two to four command words in to the respective command word registers. These are called initialization command words (ICWs).</a:t>
            </a:r>
          </a:p>
          <a:p>
            <a:pPr lvl="1"/>
            <a:r>
              <a:rPr lang="en-US" sz="2400"/>
              <a:t>If A0 = 0 and D4 =1, the control word recognized as ICW1. If A0 = 1, the control word recognized as ICW2.</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958F03D3-6A64-48A5-9AD5-6571103F10F0}" type="slidenum">
              <a:rPr lang="en-US"/>
              <a:pPr/>
              <a:t>38</a:t>
            </a:fld>
            <a:endParaRPr lang="en-US"/>
          </a:p>
        </p:txBody>
      </p:sp>
      <p:sp>
        <p:nvSpPr>
          <p:cNvPr id="310274" name="Rectangle 2"/>
          <p:cNvSpPr>
            <a:spLocks noGrp="1" noChangeArrowheads="1"/>
          </p:cNvSpPr>
          <p:nvPr>
            <p:ph type="title"/>
          </p:nvPr>
        </p:nvSpPr>
        <p:spPr/>
        <p:txBody>
          <a:bodyPr/>
          <a:lstStyle/>
          <a:p>
            <a:r>
              <a:rPr lang="en-US" sz="3600" b="1"/>
              <a:t>8259A: Command Words</a:t>
            </a:r>
          </a:p>
        </p:txBody>
      </p:sp>
      <p:sp>
        <p:nvSpPr>
          <p:cNvPr id="310275" name="Rectangle 3"/>
          <p:cNvSpPr>
            <a:spLocks noGrp="1" noChangeArrowheads="1"/>
          </p:cNvSpPr>
          <p:nvPr>
            <p:ph type="body" idx="1"/>
          </p:nvPr>
        </p:nvSpPr>
        <p:spPr/>
        <p:txBody>
          <a:bodyPr/>
          <a:lstStyle/>
          <a:p>
            <a:pPr marL="533400" indent="-533400"/>
            <a:r>
              <a:rPr lang="en-US" sz="2800"/>
              <a:t>Once ICW1 is loaded, the following initialization procedure is carried out internally.</a:t>
            </a:r>
          </a:p>
          <a:p>
            <a:pPr marL="533400" indent="-533400"/>
            <a:endParaRPr lang="en-US" sz="2800"/>
          </a:p>
          <a:p>
            <a:pPr marL="914400" lvl="1" indent="-457200">
              <a:buFontTx/>
              <a:buAutoNum type="arabicPeriod"/>
            </a:pPr>
            <a:r>
              <a:rPr lang="en-US" sz="2400"/>
              <a:t>the edge sense circuit is reset, i.e. by default 8259 interrupts are edge sensitive.</a:t>
            </a:r>
          </a:p>
          <a:p>
            <a:pPr marL="914400" lvl="1" indent="-457200">
              <a:buFontTx/>
              <a:buAutoNum type="arabicPeriod"/>
            </a:pPr>
            <a:r>
              <a:rPr lang="en-US" sz="2400"/>
              <a:t>IMR is cleared</a:t>
            </a:r>
          </a:p>
          <a:p>
            <a:pPr marL="914400" lvl="1" indent="-457200">
              <a:buFontTx/>
              <a:buAutoNum type="arabicPeriod"/>
            </a:pPr>
            <a:r>
              <a:rPr lang="en-US" sz="2400"/>
              <a:t>IR 7 input is assigned the lowest priority</a:t>
            </a:r>
          </a:p>
          <a:p>
            <a:pPr marL="914400" lvl="1" indent="-457200">
              <a:buFontTx/>
              <a:buAutoNum type="arabicPeriod"/>
            </a:pPr>
            <a:r>
              <a:rPr lang="en-US" sz="2400"/>
              <a:t>Slave mode address is set to 7</a:t>
            </a:r>
          </a:p>
          <a:p>
            <a:pPr marL="914400" lvl="1" indent="-457200">
              <a:buFontTx/>
              <a:buAutoNum type="arabicPeriod"/>
            </a:pPr>
            <a:r>
              <a:rPr lang="en-US" sz="2400"/>
              <a:t>Special mask mode is cleared and the status read is set to IRR</a:t>
            </a:r>
          </a:p>
          <a:p>
            <a:pPr marL="914400" lvl="1" indent="-457200">
              <a:buFontTx/>
              <a:buAutoNum type="arabicPeriod"/>
            </a:pPr>
            <a:r>
              <a:rPr lang="en-US" sz="2400"/>
              <a:t>If IC4 =0, all the functions of ICW4 are set to zero. Master/slave bit ICW4 is used in the buffered mode only.</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415872DD-F97B-445F-A18C-4297423403A2}" type="slidenum">
              <a:rPr lang="en-US"/>
              <a:pPr/>
              <a:t>39</a:t>
            </a:fld>
            <a:endParaRPr lang="en-US"/>
          </a:p>
        </p:txBody>
      </p:sp>
      <p:sp>
        <p:nvSpPr>
          <p:cNvPr id="311298" name="Rectangle 2"/>
          <p:cNvSpPr>
            <a:spLocks noGrp="1" noChangeArrowheads="1"/>
          </p:cNvSpPr>
          <p:nvPr>
            <p:ph type="title"/>
          </p:nvPr>
        </p:nvSpPr>
        <p:spPr/>
        <p:txBody>
          <a:bodyPr/>
          <a:lstStyle/>
          <a:p>
            <a:r>
              <a:rPr lang="en-US" sz="3600" b="1"/>
              <a:t>8259A: Command Words</a:t>
            </a:r>
          </a:p>
        </p:txBody>
      </p:sp>
      <p:sp>
        <p:nvSpPr>
          <p:cNvPr id="311299" name="Rectangle 3"/>
          <p:cNvSpPr>
            <a:spLocks noGrp="1" noChangeArrowheads="1"/>
          </p:cNvSpPr>
          <p:nvPr>
            <p:ph type="body" idx="1"/>
          </p:nvPr>
        </p:nvSpPr>
        <p:spPr/>
        <p:txBody>
          <a:bodyPr/>
          <a:lstStyle/>
          <a:p>
            <a:r>
              <a:rPr lang="en-US" sz="2800"/>
              <a:t>In the master mode (i.e. SP bar =1 or in buffer mode M/S =1 in ICW4),the 8 bit slave register will be set bit – wise to ‘1’ for each slave in the system, as shown in the fig 6.16. The requesting slave twill then release the second byte of CALL sequence.</a:t>
            </a:r>
          </a:p>
          <a:p>
            <a:endParaRPr lang="en-US" sz="2800"/>
          </a:p>
          <a:p>
            <a:r>
              <a:rPr lang="en-US" sz="2800"/>
              <a:t>In the slave mode (i.e. SP bar =0or in buffer mode M/S =0 in ICW4) bits D2 to D0 identify the slave, i.e. 000 to 111 for slave 1 to slave 8. the slaves com[pares the cascade inputs with these bits and if they are equal, the second byte of the CALL sequence is released by it on the data bus.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E228474B-D1F2-44B0-BEB2-91EBB784D8DB}" type="slidenum">
              <a:rPr lang="en-US"/>
              <a:pPr/>
              <a:t>4</a:t>
            </a:fld>
            <a:endParaRPr lang="en-US"/>
          </a:p>
        </p:txBody>
      </p:sp>
      <p:sp>
        <p:nvSpPr>
          <p:cNvPr id="276482" name="Rectangle 2"/>
          <p:cNvSpPr>
            <a:spLocks noGrp="1" noChangeArrowheads="1"/>
          </p:cNvSpPr>
          <p:nvPr>
            <p:ph type="title"/>
          </p:nvPr>
        </p:nvSpPr>
        <p:spPr/>
        <p:txBody>
          <a:bodyPr/>
          <a:lstStyle/>
          <a:p>
            <a:r>
              <a:rPr lang="en-US" sz="3200" b="1"/>
              <a:t>8253: Architecture and Signal Descriptions</a:t>
            </a:r>
          </a:p>
        </p:txBody>
      </p:sp>
      <p:pic>
        <p:nvPicPr>
          <p:cNvPr id="276483" name="Picture 3"/>
          <p:cNvPicPr>
            <a:picLocks noGrp="1" noChangeAspect="1" noChangeArrowheads="1"/>
          </p:cNvPicPr>
          <p:nvPr>
            <p:ph type="body" idx="1"/>
          </p:nvPr>
        </p:nvPicPr>
        <p:blipFill>
          <a:blip r:embed="rId2"/>
          <a:srcRect/>
          <a:stretch>
            <a:fillRect/>
          </a:stretch>
        </p:blip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391BF878-0FB4-467A-A87E-41B7B657055D}" type="slidenum">
              <a:rPr lang="en-US"/>
              <a:pPr/>
              <a:t>40</a:t>
            </a:fld>
            <a:endParaRPr lang="en-US"/>
          </a:p>
        </p:txBody>
      </p:sp>
      <p:sp>
        <p:nvSpPr>
          <p:cNvPr id="312322" name="Rectangle 2"/>
          <p:cNvSpPr>
            <a:spLocks noGrp="1" noChangeArrowheads="1"/>
          </p:cNvSpPr>
          <p:nvPr>
            <p:ph type="title"/>
          </p:nvPr>
        </p:nvSpPr>
        <p:spPr/>
        <p:txBody>
          <a:bodyPr/>
          <a:lstStyle/>
          <a:p>
            <a:r>
              <a:rPr lang="en-US" sz="3600" b="1"/>
              <a:t>8259A: Command Words</a:t>
            </a:r>
          </a:p>
        </p:txBody>
      </p:sp>
      <p:sp>
        <p:nvSpPr>
          <p:cNvPr id="312323" name="Rectangle 3"/>
          <p:cNvSpPr>
            <a:spLocks noGrp="1" noChangeArrowheads="1"/>
          </p:cNvSpPr>
          <p:nvPr>
            <p:ph type="body" idx="1"/>
          </p:nvPr>
        </p:nvSpPr>
        <p:spPr/>
        <p:txBody>
          <a:bodyPr/>
          <a:lstStyle/>
          <a:p>
            <a:pPr>
              <a:lnSpc>
                <a:spcPct val="80000"/>
              </a:lnSpc>
            </a:pPr>
            <a:r>
              <a:rPr lang="en-US" sz="2000" b="1"/>
              <a:t>ICW4</a:t>
            </a:r>
            <a:r>
              <a:rPr lang="en-US" sz="2000"/>
              <a:t> the use of this command word depends on the IC4 bit of ICW1. if IC4 =1, ICW4 is used, otherwise it is neglected. The bit functions of ICW4 are described as follows</a:t>
            </a:r>
            <a:endParaRPr lang="en-US" sz="2000" b="1"/>
          </a:p>
          <a:p>
            <a:pPr>
              <a:lnSpc>
                <a:spcPct val="80000"/>
              </a:lnSpc>
            </a:pPr>
            <a:endParaRPr lang="en-US" sz="2000" b="1"/>
          </a:p>
          <a:p>
            <a:pPr>
              <a:lnSpc>
                <a:spcPct val="80000"/>
              </a:lnSpc>
            </a:pPr>
            <a:r>
              <a:rPr lang="en-US" sz="2000" b="1"/>
              <a:t>SFNM </a:t>
            </a:r>
            <a:r>
              <a:rPr lang="en-US" sz="2000"/>
              <a:t>special fully nested mode is selected, if SFNM =1</a:t>
            </a:r>
            <a:endParaRPr lang="en-US" sz="2000" b="1"/>
          </a:p>
          <a:p>
            <a:pPr>
              <a:lnSpc>
                <a:spcPct val="80000"/>
              </a:lnSpc>
            </a:pPr>
            <a:endParaRPr lang="en-US" sz="2000" b="1"/>
          </a:p>
          <a:p>
            <a:pPr>
              <a:lnSpc>
                <a:spcPct val="80000"/>
              </a:lnSpc>
            </a:pPr>
            <a:r>
              <a:rPr lang="en-US" sz="2000" b="1"/>
              <a:t>BUF</a:t>
            </a:r>
            <a:r>
              <a:rPr lang="en-US" sz="2000"/>
              <a:t> if BUF =1, the buffered mode is selected. In the buffered mode, SP/EN acts as enable output and the master/slave is determined using the M/S bit of ICW4.</a:t>
            </a:r>
            <a:endParaRPr lang="en-US" sz="2000" b="1"/>
          </a:p>
          <a:p>
            <a:pPr>
              <a:lnSpc>
                <a:spcPct val="80000"/>
              </a:lnSpc>
            </a:pPr>
            <a:endParaRPr lang="en-US" sz="2000" b="1"/>
          </a:p>
          <a:p>
            <a:pPr>
              <a:lnSpc>
                <a:spcPct val="80000"/>
              </a:lnSpc>
            </a:pPr>
            <a:r>
              <a:rPr lang="en-US" sz="2000" b="1"/>
              <a:t>M/s </a:t>
            </a:r>
            <a:r>
              <a:rPr lang="en-US" sz="2000"/>
              <a:t>if M/S =1. 8259 A is a master. if M/S =0, 8259 A is a slave. If BUF =0, M/S is to be neglected.</a:t>
            </a:r>
            <a:endParaRPr lang="en-US" sz="2000" b="1"/>
          </a:p>
          <a:p>
            <a:pPr>
              <a:lnSpc>
                <a:spcPct val="80000"/>
              </a:lnSpc>
            </a:pPr>
            <a:endParaRPr lang="en-US" sz="2000" b="1"/>
          </a:p>
          <a:p>
            <a:pPr>
              <a:lnSpc>
                <a:spcPct val="80000"/>
              </a:lnSpc>
            </a:pPr>
            <a:r>
              <a:rPr lang="en-US" sz="2000" b="1"/>
              <a:t>AEOI </a:t>
            </a:r>
            <a:r>
              <a:rPr lang="en-US" sz="2000"/>
              <a:t>if AEOI=1, the automatic end of interrupt mode is selected.</a:t>
            </a:r>
          </a:p>
          <a:p>
            <a:pPr>
              <a:lnSpc>
                <a:spcPct val="80000"/>
              </a:lnSpc>
            </a:pPr>
            <a:endParaRPr lang="en-US" sz="2000"/>
          </a:p>
          <a:p>
            <a:pPr>
              <a:lnSpc>
                <a:spcPct val="80000"/>
              </a:lnSpc>
            </a:pPr>
            <a:r>
              <a:rPr lang="en-US" sz="2000"/>
              <a:t>mPM if the mPM bit is 0, Mcs system operation is selected and if mPM =1, 8086/88 0eration is selected.</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A2EBAC89-F857-4030-8DAF-B59C9098D999}" type="slidenum">
              <a:rPr lang="en-US"/>
              <a:pPr/>
              <a:t>41</a:t>
            </a:fld>
            <a:endParaRPr lang="en-US"/>
          </a:p>
        </p:txBody>
      </p:sp>
      <p:sp>
        <p:nvSpPr>
          <p:cNvPr id="313346" name="Rectangle 2"/>
          <p:cNvSpPr>
            <a:spLocks noGrp="1" noChangeArrowheads="1"/>
          </p:cNvSpPr>
          <p:nvPr>
            <p:ph type="title"/>
          </p:nvPr>
        </p:nvSpPr>
        <p:spPr/>
        <p:txBody>
          <a:bodyPr/>
          <a:lstStyle/>
          <a:p>
            <a:r>
              <a:rPr lang="en-US" sz="3600" b="1"/>
              <a:t>8259A: Command Words</a:t>
            </a:r>
          </a:p>
        </p:txBody>
      </p:sp>
      <p:sp>
        <p:nvSpPr>
          <p:cNvPr id="313347" name="Rectangle 3"/>
          <p:cNvSpPr>
            <a:spLocks noGrp="1" noChangeArrowheads="1"/>
          </p:cNvSpPr>
          <p:nvPr>
            <p:ph type="body" idx="1"/>
          </p:nvPr>
        </p:nvSpPr>
        <p:spPr/>
        <p:txBody>
          <a:bodyPr/>
          <a:lstStyle/>
          <a:p>
            <a:pPr>
              <a:lnSpc>
                <a:spcPct val="80000"/>
              </a:lnSpc>
            </a:pPr>
            <a:r>
              <a:rPr lang="en-US" sz="2800" b="1"/>
              <a:t>Operation Command Words</a:t>
            </a:r>
            <a:endParaRPr lang="en-US" sz="2800"/>
          </a:p>
          <a:p>
            <a:pPr lvl="1">
              <a:lnSpc>
                <a:spcPct val="80000"/>
              </a:lnSpc>
            </a:pPr>
            <a:r>
              <a:rPr lang="en-US" sz="2400"/>
              <a:t>Once 8259 A is initialized using the previously discussed command words for initialization, it is ready for its normal function, i.e. for accepting the interrupts but 8259 A has its own ways of handling the received interrupts called as modes of operation. </a:t>
            </a:r>
          </a:p>
          <a:p>
            <a:pPr lvl="1">
              <a:lnSpc>
                <a:spcPct val="80000"/>
              </a:lnSpc>
            </a:pPr>
            <a:endParaRPr lang="en-US" sz="2400"/>
          </a:p>
          <a:p>
            <a:pPr lvl="1">
              <a:lnSpc>
                <a:spcPct val="80000"/>
              </a:lnSpc>
            </a:pPr>
            <a:r>
              <a:rPr lang="en-US" sz="2400"/>
              <a:t>These modes of operations can be selected by programming, i.e. writing three internal registers called as operation command word registers. </a:t>
            </a:r>
          </a:p>
          <a:p>
            <a:pPr lvl="1">
              <a:lnSpc>
                <a:spcPct val="80000"/>
              </a:lnSpc>
            </a:pPr>
            <a:endParaRPr lang="en-US" sz="2400"/>
          </a:p>
          <a:p>
            <a:pPr lvl="1">
              <a:lnSpc>
                <a:spcPct val="80000"/>
              </a:lnSpc>
            </a:pPr>
            <a:r>
              <a:rPr lang="en-US" sz="2400"/>
              <a:t>The data written into them (bit pattern) is called as operation command words. In the   three operation command words OCW1, OCW2 and OCW3, every bit corresponds to some operational features of the mode selected, except for a few bits those are either ‘1’ or ‘0’. OCW1 is used to mask the unwanted interrupt requests. </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E36C7AA3-1DD1-4BD5-BD77-E9A5ED4D3522}" type="slidenum">
              <a:rPr lang="en-US"/>
              <a:pPr/>
              <a:t>42</a:t>
            </a:fld>
            <a:endParaRPr lang="en-US"/>
          </a:p>
        </p:txBody>
      </p:sp>
      <p:sp>
        <p:nvSpPr>
          <p:cNvPr id="315394" name="Rectangle 2"/>
          <p:cNvSpPr>
            <a:spLocks noGrp="1" noChangeArrowheads="1"/>
          </p:cNvSpPr>
          <p:nvPr>
            <p:ph type="title"/>
          </p:nvPr>
        </p:nvSpPr>
        <p:spPr/>
        <p:txBody>
          <a:bodyPr/>
          <a:lstStyle/>
          <a:p>
            <a:r>
              <a:rPr lang="en-US" sz="3600" b="1"/>
              <a:t>8259A: Command Words</a:t>
            </a:r>
          </a:p>
        </p:txBody>
      </p:sp>
      <p:sp>
        <p:nvSpPr>
          <p:cNvPr id="315395" name="Rectangle 3"/>
          <p:cNvSpPr>
            <a:spLocks noGrp="1" noChangeArrowheads="1"/>
          </p:cNvSpPr>
          <p:nvPr>
            <p:ph type="body" idx="1"/>
          </p:nvPr>
        </p:nvSpPr>
        <p:spPr>
          <a:xfrm>
            <a:off x="152400" y="838200"/>
            <a:ext cx="8839200" cy="6019800"/>
          </a:xfrm>
        </p:spPr>
        <p:txBody>
          <a:bodyPr/>
          <a:lstStyle/>
          <a:p>
            <a:r>
              <a:rPr lang="en-US" sz="2800" b="1"/>
              <a:t>Operation Command Words (Continued..)</a:t>
            </a:r>
            <a:endParaRPr lang="en-US" sz="2800"/>
          </a:p>
          <a:p>
            <a:pPr lvl="1"/>
            <a:endParaRPr lang="en-US" sz="2000"/>
          </a:p>
          <a:p>
            <a:pPr lvl="1"/>
            <a:r>
              <a:rPr lang="en-US" sz="2000"/>
              <a:t>If the mask bit is 1, the corresponding interrupt request is masked, and if it is 0 the request is enabled. In OCW2 the three bits, viz. R,SL and EOI control the end of interrupt, the rotate mode and their combinations as shown in figure. </a:t>
            </a:r>
          </a:p>
          <a:p>
            <a:pPr lvl="1"/>
            <a:endParaRPr lang="en-US" sz="1000"/>
          </a:p>
          <a:p>
            <a:pPr lvl="1"/>
            <a:r>
              <a:rPr lang="en-US" sz="2000"/>
              <a:t>The three bits L2, L1 and L0 in OCW2 determine the interrupt level to be selected for operation, if the SL bit is active, I.e., 1. </a:t>
            </a:r>
          </a:p>
          <a:p>
            <a:pPr lvl="1"/>
            <a:endParaRPr lang="en-US" sz="1000"/>
          </a:p>
          <a:p>
            <a:pPr lvl="1"/>
            <a:r>
              <a:rPr lang="en-US" sz="2000"/>
              <a:t>The operation command word 3 (OCW3), if the ESMM bit, i.e. enable special Mask mode bit is set to ‘1’, the SMM bit is enabled to select or mask the special Mask mode. </a:t>
            </a:r>
          </a:p>
          <a:p>
            <a:pPr lvl="1"/>
            <a:endParaRPr lang="en-US" sz="1000"/>
          </a:p>
          <a:p>
            <a:pPr lvl="1"/>
            <a:r>
              <a:rPr lang="en-US" sz="2000"/>
              <a:t>When the ESMM bit is ‘0’, the SMM bit is neglected. If the SMM bit, i.e. special Mask mode bit is ‘1’, the 8259 A will enter special Mask mode provided ESMM =1.</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3C56E042-5622-4C6B-8D4D-7616416B9770}" type="slidenum">
              <a:rPr lang="en-US"/>
              <a:pPr/>
              <a:t>43</a:t>
            </a:fld>
            <a:endParaRPr lang="en-US"/>
          </a:p>
        </p:txBody>
      </p:sp>
      <p:sp>
        <p:nvSpPr>
          <p:cNvPr id="317442" name="Rectangle 2"/>
          <p:cNvSpPr>
            <a:spLocks noGrp="1" noChangeArrowheads="1"/>
          </p:cNvSpPr>
          <p:nvPr>
            <p:ph type="title"/>
          </p:nvPr>
        </p:nvSpPr>
        <p:spPr/>
        <p:txBody>
          <a:bodyPr/>
          <a:lstStyle/>
          <a:p>
            <a:r>
              <a:rPr lang="en-US" sz="2800"/>
              <a:t>8259A: Initialisation Sequence and ICW1 and ICW2</a:t>
            </a:r>
          </a:p>
        </p:txBody>
      </p:sp>
      <p:pic>
        <p:nvPicPr>
          <p:cNvPr id="317443" name="Picture 3"/>
          <p:cNvPicPr>
            <a:picLocks noGrp="1" noChangeAspect="1" noChangeArrowheads="1"/>
          </p:cNvPicPr>
          <p:nvPr>
            <p:ph type="body" idx="1"/>
          </p:nvPr>
        </p:nvPicPr>
        <p:blipFill>
          <a:blip r:embed="rId2"/>
          <a:srcRect/>
          <a:stretch>
            <a:fillRect/>
          </a:stretch>
        </p:blipFill>
        <p:spPr>
          <a:xfrm>
            <a:off x="-215900" y="838200"/>
            <a:ext cx="3200400" cy="5562600"/>
          </a:xfrm>
        </p:spPr>
      </p:pic>
      <p:pic>
        <p:nvPicPr>
          <p:cNvPr id="317444" name="Picture 4"/>
          <p:cNvPicPr>
            <a:picLocks noChangeAspect="1" noChangeArrowheads="1"/>
          </p:cNvPicPr>
          <p:nvPr/>
        </p:nvPicPr>
        <p:blipFill>
          <a:blip r:embed="rId3"/>
          <a:srcRect/>
          <a:stretch>
            <a:fillRect/>
          </a:stretch>
        </p:blipFill>
        <p:spPr bwMode="auto">
          <a:xfrm>
            <a:off x="2895600" y="1038225"/>
            <a:ext cx="6248400" cy="42560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p:txBody>
          <a:bodyPr/>
          <a:lstStyle/>
          <a:p>
            <a:fld id="{5666AF7F-C725-4C3F-B743-9A8C850B983F}" type="slidenum">
              <a:rPr lang="en-US"/>
              <a:pPr/>
              <a:t>44</a:t>
            </a:fld>
            <a:endParaRPr lang="en-US"/>
          </a:p>
        </p:txBody>
      </p:sp>
      <p:sp>
        <p:nvSpPr>
          <p:cNvPr id="318466" name="Rectangle 2"/>
          <p:cNvSpPr>
            <a:spLocks noGrp="1" noChangeArrowheads="1"/>
          </p:cNvSpPr>
          <p:nvPr>
            <p:ph type="title"/>
          </p:nvPr>
        </p:nvSpPr>
        <p:spPr/>
        <p:txBody>
          <a:bodyPr/>
          <a:lstStyle/>
          <a:p>
            <a:r>
              <a:rPr lang="en-US" sz="3200"/>
              <a:t>8259A: ICW3 and ICW4</a:t>
            </a:r>
          </a:p>
        </p:txBody>
      </p:sp>
      <p:pic>
        <p:nvPicPr>
          <p:cNvPr id="318468" name="Picture 4"/>
          <p:cNvPicPr>
            <a:picLocks noGrp="1" noChangeAspect="1" noChangeArrowheads="1"/>
          </p:cNvPicPr>
          <p:nvPr>
            <p:ph type="body" sz="half" idx="1"/>
          </p:nvPr>
        </p:nvPicPr>
        <p:blipFill>
          <a:blip r:embed="rId2"/>
          <a:srcRect/>
          <a:stretch>
            <a:fillRect/>
          </a:stretch>
        </p:blipFill>
        <p:spPr>
          <a:xfrm>
            <a:off x="609600" y="5334000"/>
            <a:ext cx="7848600" cy="1524000"/>
          </a:xfrm>
        </p:spPr>
      </p:pic>
      <p:pic>
        <p:nvPicPr>
          <p:cNvPr id="318469" name="Picture 5"/>
          <p:cNvPicPr>
            <a:picLocks noGrp="1" noChangeAspect="1" noChangeArrowheads="1"/>
          </p:cNvPicPr>
          <p:nvPr>
            <p:ph type="body" sz="half" idx="2"/>
          </p:nvPr>
        </p:nvPicPr>
        <p:blipFill>
          <a:blip r:embed="rId3"/>
          <a:srcRect/>
          <a:stretch>
            <a:fillRect/>
          </a:stretch>
        </p:blipFill>
        <p:spPr>
          <a:xfrm>
            <a:off x="685800" y="685800"/>
            <a:ext cx="8077200" cy="3962400"/>
          </a:xfr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4FB7281C-D523-4EFA-B59A-C53ED17C8492}" type="slidenum">
              <a:rPr lang="en-US"/>
              <a:pPr/>
              <a:t>45</a:t>
            </a:fld>
            <a:endParaRPr lang="en-US"/>
          </a:p>
        </p:txBody>
      </p:sp>
      <p:sp>
        <p:nvSpPr>
          <p:cNvPr id="320514" name="Rectangle 2"/>
          <p:cNvSpPr>
            <a:spLocks noGrp="1" noChangeArrowheads="1"/>
          </p:cNvSpPr>
          <p:nvPr>
            <p:ph type="title"/>
          </p:nvPr>
        </p:nvSpPr>
        <p:spPr>
          <a:xfrm>
            <a:off x="152400" y="-76200"/>
            <a:ext cx="8839200" cy="685800"/>
          </a:xfrm>
        </p:spPr>
        <p:txBody>
          <a:bodyPr/>
          <a:lstStyle/>
          <a:p>
            <a:pPr algn="r"/>
            <a:r>
              <a:rPr lang="en-US" sz="2800"/>
              <a:t>8259A: OCWs</a:t>
            </a:r>
          </a:p>
        </p:txBody>
      </p:sp>
      <p:pic>
        <p:nvPicPr>
          <p:cNvPr id="320520" name="Picture 8"/>
          <p:cNvPicPr>
            <a:picLocks noGrp="1" noChangeAspect="1" noChangeArrowheads="1"/>
          </p:cNvPicPr>
          <p:nvPr>
            <p:ph type="body" idx="1"/>
          </p:nvPr>
        </p:nvPicPr>
        <p:blipFill>
          <a:blip r:embed="rId2"/>
          <a:srcRect/>
          <a:stretch>
            <a:fillRect/>
          </a:stretch>
        </p:blipFill>
        <p:spPr>
          <a:xfrm>
            <a:off x="685800" y="0"/>
            <a:ext cx="5791200" cy="6858000"/>
          </a:xfr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295A4095-31A9-43F1-82E4-EBCCA59A6ADC}" type="slidenum">
              <a:rPr lang="en-US"/>
              <a:pPr/>
              <a:t>46</a:t>
            </a:fld>
            <a:endParaRPr lang="en-US"/>
          </a:p>
        </p:txBody>
      </p:sp>
      <p:sp>
        <p:nvSpPr>
          <p:cNvPr id="326658" name="Rectangle 2"/>
          <p:cNvSpPr>
            <a:spLocks noGrp="1" noChangeArrowheads="1"/>
          </p:cNvSpPr>
          <p:nvPr>
            <p:ph type="title"/>
          </p:nvPr>
        </p:nvSpPr>
        <p:spPr/>
        <p:txBody>
          <a:bodyPr/>
          <a:lstStyle/>
          <a:p>
            <a:r>
              <a:rPr lang="en-US" sz="3600"/>
              <a:t>8259A: Operating Modes</a:t>
            </a:r>
          </a:p>
        </p:txBody>
      </p:sp>
      <p:sp>
        <p:nvSpPr>
          <p:cNvPr id="326659" name="Rectangle 3"/>
          <p:cNvSpPr>
            <a:spLocks noGrp="1" noChangeArrowheads="1"/>
          </p:cNvSpPr>
          <p:nvPr>
            <p:ph type="body" idx="1"/>
          </p:nvPr>
        </p:nvSpPr>
        <p:spPr/>
        <p:txBody>
          <a:bodyPr/>
          <a:lstStyle/>
          <a:p>
            <a:r>
              <a:rPr lang="en-US" sz="2800" b="1"/>
              <a:t>Operating modes of 8259</a:t>
            </a:r>
          </a:p>
          <a:p>
            <a:pPr lvl="1"/>
            <a:r>
              <a:rPr lang="en-US" sz="2400" b="1"/>
              <a:t>Fully nested mode </a:t>
            </a:r>
          </a:p>
          <a:p>
            <a:pPr lvl="2"/>
            <a:r>
              <a:rPr lang="en-US" sz="2000"/>
              <a:t>This is the default mode of operation of 8259 A. </a:t>
            </a:r>
          </a:p>
          <a:p>
            <a:pPr lvl="2"/>
            <a:r>
              <a:rPr lang="en-US" sz="2000"/>
              <a:t>IR0 has highest priority and IR7 has the lowest one. </a:t>
            </a:r>
          </a:p>
          <a:p>
            <a:pPr lvl="2"/>
            <a:r>
              <a:rPr lang="en-US" sz="2000"/>
              <a:t>When interrupt requests are noticed, the highest priority request amongst them is determined and the vector is placed on the data bus. </a:t>
            </a:r>
          </a:p>
          <a:p>
            <a:pPr lvl="2"/>
            <a:r>
              <a:rPr lang="en-US" sz="2000"/>
              <a:t>The corresponding bit of ISR is set and remains set till the microprocessor issues EOI command just before returning from the service routine.</a:t>
            </a:r>
            <a:endParaRPr lang="en-US" sz="2000" b="1"/>
          </a:p>
          <a:p>
            <a:pPr lvl="1"/>
            <a:r>
              <a:rPr lang="en-US" sz="2400" b="1"/>
              <a:t>End of Interrupt (EOI) </a:t>
            </a:r>
          </a:p>
          <a:p>
            <a:pPr lvl="2"/>
            <a:r>
              <a:rPr lang="en-US" sz="2000"/>
              <a:t>The ISR bit can be reset either with AEOI bit of ICW1 or by EOI command issued before returning from the interrupt service routine. </a:t>
            </a:r>
          </a:p>
          <a:p>
            <a:pPr lvl="2"/>
            <a:r>
              <a:rPr lang="en-US" sz="2000"/>
              <a:t>There are 2 types of EOI commands specific and non specific.</a:t>
            </a:r>
            <a:endParaRPr lang="en-US" sz="2000" b="1"/>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6DA2B9C2-9707-46CC-8902-48E49B94E9EA}" type="slidenum">
              <a:rPr lang="en-US"/>
              <a:pPr/>
              <a:t>47</a:t>
            </a:fld>
            <a:endParaRPr lang="en-US"/>
          </a:p>
        </p:txBody>
      </p:sp>
      <p:sp>
        <p:nvSpPr>
          <p:cNvPr id="327682" name="Rectangle 2"/>
          <p:cNvSpPr>
            <a:spLocks noGrp="1" noChangeArrowheads="1"/>
          </p:cNvSpPr>
          <p:nvPr>
            <p:ph type="title"/>
          </p:nvPr>
        </p:nvSpPr>
        <p:spPr/>
        <p:txBody>
          <a:bodyPr/>
          <a:lstStyle/>
          <a:p>
            <a:r>
              <a:rPr lang="en-US" sz="3600"/>
              <a:t>8259A: Operating Modes</a:t>
            </a:r>
          </a:p>
        </p:txBody>
      </p:sp>
      <p:sp>
        <p:nvSpPr>
          <p:cNvPr id="327683" name="Rectangle 3"/>
          <p:cNvSpPr>
            <a:spLocks noGrp="1" noChangeArrowheads="1"/>
          </p:cNvSpPr>
          <p:nvPr>
            <p:ph type="body" idx="1"/>
          </p:nvPr>
        </p:nvSpPr>
        <p:spPr/>
        <p:txBody>
          <a:bodyPr/>
          <a:lstStyle/>
          <a:p>
            <a:pPr lvl="1"/>
            <a:r>
              <a:rPr lang="en-US" b="1"/>
              <a:t>Automatic Rotation </a:t>
            </a:r>
          </a:p>
          <a:p>
            <a:pPr lvl="2"/>
            <a:r>
              <a:rPr lang="en-US"/>
              <a:t>This is used</a:t>
            </a:r>
            <a:r>
              <a:rPr lang="en-US" b="1"/>
              <a:t> </a:t>
            </a:r>
            <a:r>
              <a:rPr lang="en-US"/>
              <a:t>in the applications where all the interrupting devices are of equal priority. </a:t>
            </a:r>
          </a:p>
          <a:p>
            <a:pPr lvl="2"/>
            <a:r>
              <a:rPr lang="en-US"/>
              <a:t>In this mode, an Interrupt request (IR) level receives lowest priority after it is served while the next device to be served gets the highest priority in sequence.</a:t>
            </a:r>
            <a:endParaRPr lang="en-US" b="1"/>
          </a:p>
          <a:p>
            <a:pPr lvl="1"/>
            <a:r>
              <a:rPr lang="en-US" b="1"/>
              <a:t>Automatic EOI Mode </a:t>
            </a:r>
          </a:p>
          <a:p>
            <a:pPr lvl="2"/>
            <a:r>
              <a:rPr lang="en-US"/>
              <a:t>Till AEOI =1 in ICW4, the 8259 A operates in AEOI mode. </a:t>
            </a:r>
          </a:p>
          <a:p>
            <a:pPr lvl="2"/>
            <a:r>
              <a:rPr lang="en-US"/>
              <a:t>In this mode, 8259 A performs a non specific EOI operation at the trailing edge of the last INTA bar pulse automatically.</a:t>
            </a:r>
          </a:p>
          <a:p>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AF723570-03E5-4F14-95D9-279CDA21373B}" type="slidenum">
              <a:rPr lang="en-US"/>
              <a:pPr/>
              <a:t>48</a:t>
            </a:fld>
            <a:endParaRPr lang="en-US"/>
          </a:p>
        </p:txBody>
      </p:sp>
      <p:sp>
        <p:nvSpPr>
          <p:cNvPr id="328706" name="Rectangle 2"/>
          <p:cNvSpPr>
            <a:spLocks noGrp="1" noChangeArrowheads="1"/>
          </p:cNvSpPr>
          <p:nvPr>
            <p:ph type="title"/>
          </p:nvPr>
        </p:nvSpPr>
        <p:spPr/>
        <p:txBody>
          <a:bodyPr/>
          <a:lstStyle/>
          <a:p>
            <a:r>
              <a:rPr lang="en-US" sz="3600"/>
              <a:t>8259A: Operating Modes</a:t>
            </a:r>
          </a:p>
        </p:txBody>
      </p:sp>
      <p:sp>
        <p:nvSpPr>
          <p:cNvPr id="328707" name="Rectangle 3"/>
          <p:cNvSpPr>
            <a:spLocks noGrp="1" noChangeArrowheads="1"/>
          </p:cNvSpPr>
          <p:nvPr>
            <p:ph type="body" idx="1"/>
          </p:nvPr>
        </p:nvSpPr>
        <p:spPr/>
        <p:txBody>
          <a:bodyPr/>
          <a:lstStyle/>
          <a:p>
            <a:pPr lvl="1"/>
            <a:r>
              <a:rPr lang="en-US" sz="2400" b="1"/>
              <a:t>Specific rotation</a:t>
            </a:r>
            <a:endParaRPr lang="en-US" sz="2400"/>
          </a:p>
          <a:p>
            <a:pPr lvl="2"/>
            <a:r>
              <a:rPr lang="en-US" sz="2000"/>
              <a:t>In this mode a bottom priority level can be selected, using L2, L1 and L0 in OCW2 and R=1, SL=1,EOI = 0. </a:t>
            </a:r>
          </a:p>
          <a:p>
            <a:pPr lvl="2"/>
            <a:r>
              <a:rPr lang="en-US" sz="2000"/>
              <a:t>The selected bottom priority fixes other priorities. </a:t>
            </a:r>
          </a:p>
          <a:p>
            <a:pPr lvl="2"/>
            <a:r>
              <a:rPr lang="en-US" sz="2000"/>
              <a:t>If IR5 is selected as a bottom priority, then IR5 will have least priority and IR4 will have a next higher priority. </a:t>
            </a:r>
          </a:p>
          <a:p>
            <a:pPr lvl="2"/>
            <a:r>
              <a:rPr lang="en-US" sz="2000"/>
              <a:t>Thus IR6 will have highest priority. </a:t>
            </a:r>
          </a:p>
          <a:p>
            <a:pPr lvl="2"/>
            <a:r>
              <a:rPr lang="en-US" sz="2000"/>
              <a:t>These priorities can be changed during an EOI command by programming the rotate on specific EOI command in OCW2.</a:t>
            </a:r>
            <a:endParaRPr lang="en-US" sz="2000" b="1"/>
          </a:p>
          <a:p>
            <a:pPr lvl="1"/>
            <a:r>
              <a:rPr lang="en-US" sz="2400" b="1"/>
              <a:t>Special mask mode </a:t>
            </a:r>
          </a:p>
          <a:p>
            <a:pPr lvl="2"/>
            <a:r>
              <a:rPr lang="en-US" sz="2000"/>
              <a:t>In the Special mask mode, when a mask bit is set in OCW1, it inhibits further interrupts at that level and enables interrupt from other levels, which are not masked.</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FCC29547-59D6-4FE0-B491-167CE15A8614}" type="slidenum">
              <a:rPr lang="en-US"/>
              <a:pPr/>
              <a:t>49</a:t>
            </a:fld>
            <a:endParaRPr lang="en-US"/>
          </a:p>
        </p:txBody>
      </p:sp>
      <p:sp>
        <p:nvSpPr>
          <p:cNvPr id="329730" name="Rectangle 2"/>
          <p:cNvSpPr>
            <a:spLocks noGrp="1" noChangeArrowheads="1"/>
          </p:cNvSpPr>
          <p:nvPr>
            <p:ph type="title"/>
          </p:nvPr>
        </p:nvSpPr>
        <p:spPr/>
        <p:txBody>
          <a:bodyPr/>
          <a:lstStyle/>
          <a:p>
            <a:r>
              <a:rPr lang="en-US" sz="3600"/>
              <a:t>8259A: Operating Modes</a:t>
            </a:r>
          </a:p>
        </p:txBody>
      </p:sp>
      <p:sp>
        <p:nvSpPr>
          <p:cNvPr id="329731" name="Rectangle 3"/>
          <p:cNvSpPr>
            <a:spLocks noGrp="1" noChangeArrowheads="1"/>
          </p:cNvSpPr>
          <p:nvPr>
            <p:ph type="body" idx="1"/>
          </p:nvPr>
        </p:nvSpPr>
        <p:spPr>
          <a:xfrm>
            <a:off x="152400" y="838200"/>
            <a:ext cx="8839200" cy="6019800"/>
          </a:xfrm>
        </p:spPr>
        <p:txBody>
          <a:bodyPr/>
          <a:lstStyle/>
          <a:p>
            <a:pPr lvl="1">
              <a:lnSpc>
                <a:spcPct val="90000"/>
              </a:lnSpc>
            </a:pPr>
            <a:r>
              <a:rPr lang="en-US" sz="2400" b="1"/>
              <a:t>Edge and Level Triggered mode </a:t>
            </a:r>
          </a:p>
          <a:p>
            <a:pPr lvl="2">
              <a:lnSpc>
                <a:spcPct val="90000"/>
              </a:lnSpc>
            </a:pPr>
            <a:r>
              <a:rPr lang="en-US" sz="2000"/>
              <a:t>This mode decides whether the interrupt should be edge triggered or level triggered. </a:t>
            </a:r>
          </a:p>
          <a:p>
            <a:pPr lvl="2">
              <a:lnSpc>
                <a:spcPct val="90000"/>
              </a:lnSpc>
            </a:pPr>
            <a:r>
              <a:rPr lang="en-US" sz="2000"/>
              <a:t>If bit LTIM of ICW1 = 0, they are edge triggered, otherwise the interrupts are level.</a:t>
            </a:r>
            <a:endParaRPr lang="en-US" sz="2000" b="1"/>
          </a:p>
          <a:p>
            <a:pPr lvl="1">
              <a:lnSpc>
                <a:spcPct val="90000"/>
              </a:lnSpc>
            </a:pPr>
            <a:r>
              <a:rPr lang="en-US" sz="2400" b="1"/>
              <a:t>Reading 8259 status </a:t>
            </a:r>
          </a:p>
          <a:p>
            <a:pPr lvl="2">
              <a:lnSpc>
                <a:spcPct val="90000"/>
              </a:lnSpc>
            </a:pPr>
            <a:r>
              <a:rPr lang="en-US" sz="2000"/>
              <a:t>The status of internal registers of 8259 can be read using this mode. </a:t>
            </a:r>
          </a:p>
          <a:p>
            <a:pPr lvl="2">
              <a:lnSpc>
                <a:spcPct val="90000"/>
              </a:lnSpc>
            </a:pPr>
            <a:r>
              <a:rPr lang="en-US" sz="2000"/>
              <a:t>The OCW3 is used to read IRR and ISR while OCW1 is used to read IMR. </a:t>
            </a:r>
          </a:p>
          <a:p>
            <a:pPr lvl="2">
              <a:lnSpc>
                <a:spcPct val="90000"/>
              </a:lnSpc>
            </a:pPr>
            <a:r>
              <a:rPr lang="en-US" sz="2000"/>
              <a:t>Reading is possible only in no polled mode.</a:t>
            </a:r>
            <a:endParaRPr lang="en-US" sz="2000" b="1"/>
          </a:p>
          <a:p>
            <a:pPr lvl="1">
              <a:lnSpc>
                <a:spcPct val="90000"/>
              </a:lnSpc>
            </a:pPr>
            <a:r>
              <a:rPr lang="en-US" sz="2400" b="1"/>
              <a:t>Poll command </a:t>
            </a:r>
          </a:p>
          <a:p>
            <a:pPr lvl="2">
              <a:lnSpc>
                <a:spcPct val="90000"/>
              </a:lnSpc>
            </a:pPr>
            <a:r>
              <a:rPr lang="en-US" sz="2000"/>
              <a:t>In the poll mode of operation, the INT output of 8259 A is neglected, through it functions normally, by not connecting INT output or by masking INT input of the microprocessor. </a:t>
            </a:r>
          </a:p>
          <a:p>
            <a:pPr lvl="2">
              <a:lnSpc>
                <a:spcPct val="90000"/>
              </a:lnSpc>
            </a:pPr>
            <a:r>
              <a:rPr lang="en-US" sz="2000"/>
              <a:t>The poll mode is entered by setting P =1 in OCW3. The 8259 A is polled by using software execution by micro processor instead of the requests on INT input.</a:t>
            </a:r>
            <a:endParaRPr lang="en-US" sz="2000" b="1"/>
          </a:p>
          <a:p>
            <a:pPr>
              <a:lnSpc>
                <a:spcPct val="90000"/>
              </a:lnSpc>
            </a:pPr>
            <a:endParaRPr lang="en-US" sz="280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564B7787-504F-4532-A4F7-91E50AE2BCC1}" type="slidenum">
              <a:rPr lang="en-US"/>
              <a:pPr/>
              <a:t>5</a:t>
            </a:fld>
            <a:endParaRPr lang="en-US"/>
          </a:p>
        </p:txBody>
      </p:sp>
      <p:sp>
        <p:nvSpPr>
          <p:cNvPr id="275458" name="Rectangle 2"/>
          <p:cNvSpPr>
            <a:spLocks noGrp="1" noChangeArrowheads="1"/>
          </p:cNvSpPr>
          <p:nvPr>
            <p:ph type="title"/>
          </p:nvPr>
        </p:nvSpPr>
        <p:spPr/>
        <p:txBody>
          <a:bodyPr/>
          <a:lstStyle/>
          <a:p>
            <a:r>
              <a:rPr lang="en-US" sz="3200" b="1"/>
              <a:t>8253: Architecture and Signal Descriptions</a:t>
            </a:r>
          </a:p>
        </p:txBody>
      </p:sp>
      <p:sp>
        <p:nvSpPr>
          <p:cNvPr id="275459" name="Rectangle 3"/>
          <p:cNvSpPr>
            <a:spLocks noGrp="1" noChangeArrowheads="1"/>
          </p:cNvSpPr>
          <p:nvPr>
            <p:ph type="body" idx="1"/>
          </p:nvPr>
        </p:nvSpPr>
        <p:spPr/>
        <p:txBody>
          <a:bodyPr/>
          <a:lstStyle/>
          <a:p>
            <a:r>
              <a:rPr lang="en-US"/>
              <a:t>A0, A1 pins are the address input pins and are required internally for addressing the mode control word registers and the three counter registers. A low on ‘CS bar’ line enables the 8253. No operation will be performed by 8253 till it is enabled.</a:t>
            </a:r>
          </a:p>
          <a:p>
            <a:r>
              <a:rPr lang="en-US"/>
              <a:t>The 8253 can operate in any one of the six different modes. A control word must be written in the respective control word register by the micro processor to initialize each of the counters of 8253 to decide operating mode.</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4BE4D4C0-F0D2-403C-A465-618E64C641B7}" type="slidenum">
              <a:rPr lang="en-US"/>
              <a:pPr/>
              <a:t>50</a:t>
            </a:fld>
            <a:endParaRPr lang="en-US"/>
          </a:p>
        </p:txBody>
      </p:sp>
      <p:sp>
        <p:nvSpPr>
          <p:cNvPr id="330754" name="Rectangle 2"/>
          <p:cNvSpPr>
            <a:spLocks noGrp="1" noChangeArrowheads="1"/>
          </p:cNvSpPr>
          <p:nvPr>
            <p:ph type="title"/>
          </p:nvPr>
        </p:nvSpPr>
        <p:spPr/>
        <p:txBody>
          <a:bodyPr/>
          <a:lstStyle/>
          <a:p>
            <a:r>
              <a:rPr lang="en-US" sz="3600"/>
              <a:t>8259A: Operating Modes</a:t>
            </a:r>
          </a:p>
        </p:txBody>
      </p:sp>
      <p:sp>
        <p:nvSpPr>
          <p:cNvPr id="330755" name="Rectangle 3"/>
          <p:cNvSpPr>
            <a:spLocks noGrp="1" noChangeArrowheads="1"/>
          </p:cNvSpPr>
          <p:nvPr>
            <p:ph type="body" idx="1"/>
          </p:nvPr>
        </p:nvSpPr>
        <p:spPr/>
        <p:txBody>
          <a:bodyPr/>
          <a:lstStyle/>
          <a:p>
            <a:pPr lvl="1">
              <a:lnSpc>
                <a:spcPct val="90000"/>
              </a:lnSpc>
            </a:pPr>
            <a:r>
              <a:rPr lang="en-US" b="1"/>
              <a:t>Special fully nested mode </a:t>
            </a:r>
          </a:p>
          <a:p>
            <a:pPr lvl="2">
              <a:lnSpc>
                <a:spcPct val="90000"/>
              </a:lnSpc>
            </a:pPr>
            <a:r>
              <a:rPr lang="en-US"/>
              <a:t>This mode is used more complicated systems, where cascading is used and the priority has to be programmed in the master using ICW4. </a:t>
            </a:r>
          </a:p>
          <a:p>
            <a:pPr lvl="2">
              <a:lnSpc>
                <a:spcPct val="90000"/>
              </a:lnSpc>
            </a:pPr>
            <a:r>
              <a:rPr lang="en-US"/>
              <a:t>In this mode, when an interrupt request from a certain slave in service, this slave can further send requests to the master, if the requesting device is connected to the slave has higher priority than one being currently served. </a:t>
            </a:r>
          </a:p>
          <a:p>
            <a:pPr lvl="1">
              <a:lnSpc>
                <a:spcPct val="90000"/>
              </a:lnSpc>
            </a:pPr>
            <a:r>
              <a:rPr lang="en-US" b="1"/>
              <a:t>Buffered mode </a:t>
            </a:r>
          </a:p>
          <a:p>
            <a:pPr lvl="2">
              <a:lnSpc>
                <a:spcPct val="90000"/>
              </a:lnSpc>
            </a:pPr>
            <a:r>
              <a:rPr lang="en-US"/>
              <a:t>When the 8259 A is used in the systems in which bus driving buffers are used on data busses (e.g. cascaded systems), the problem of enabling the buffers arises. </a:t>
            </a:r>
          </a:p>
          <a:p>
            <a:pPr lvl="2">
              <a:lnSpc>
                <a:spcPct val="90000"/>
              </a:lnSpc>
            </a:pPr>
            <a:r>
              <a:rPr lang="en-US"/>
              <a:t>The 8259 A sends a buffer enable signal on SP bar/EN bar pin, whenever data is placed on the bus.</a:t>
            </a:r>
            <a:endParaRPr lang="en-US" b="1"/>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6FF2959-7FC5-4DD9-9298-D5607C9397E0}" type="slidenum">
              <a:rPr lang="en-US"/>
              <a:pPr/>
              <a:t>51</a:t>
            </a:fld>
            <a:endParaRPr lang="en-US"/>
          </a:p>
        </p:txBody>
      </p:sp>
      <p:sp>
        <p:nvSpPr>
          <p:cNvPr id="331778" name="Rectangle 2"/>
          <p:cNvSpPr>
            <a:spLocks noGrp="1" noChangeArrowheads="1"/>
          </p:cNvSpPr>
          <p:nvPr>
            <p:ph type="title"/>
          </p:nvPr>
        </p:nvSpPr>
        <p:spPr/>
        <p:txBody>
          <a:bodyPr/>
          <a:lstStyle/>
          <a:p>
            <a:r>
              <a:rPr lang="en-US" sz="3600"/>
              <a:t>8259A: Operating Modes</a:t>
            </a:r>
          </a:p>
        </p:txBody>
      </p:sp>
      <p:sp>
        <p:nvSpPr>
          <p:cNvPr id="331779" name="Rectangle 3"/>
          <p:cNvSpPr>
            <a:spLocks noGrp="1" noChangeArrowheads="1"/>
          </p:cNvSpPr>
          <p:nvPr>
            <p:ph type="body" idx="1"/>
          </p:nvPr>
        </p:nvSpPr>
        <p:spPr/>
        <p:txBody>
          <a:bodyPr/>
          <a:lstStyle/>
          <a:p>
            <a:pPr lvl="1"/>
            <a:r>
              <a:rPr lang="en-US" sz="2400" b="1"/>
              <a:t>Cascade mode </a:t>
            </a:r>
          </a:p>
          <a:p>
            <a:pPr lvl="2"/>
            <a:r>
              <a:rPr lang="en-US" sz="2000"/>
              <a:t>The 8259 can be connected in a system containing one master and eight slaves (max) to handle up to 64 priority levels. </a:t>
            </a:r>
          </a:p>
          <a:p>
            <a:pPr lvl="2"/>
            <a:r>
              <a:rPr lang="en-US" sz="2000"/>
              <a:t>The master controls the slaves using CAS0 – CAS2 which act as chip select inputs (encoded) for slaves. </a:t>
            </a:r>
          </a:p>
          <a:p>
            <a:pPr lvl="2"/>
            <a:r>
              <a:rPr lang="en-US" sz="2000"/>
              <a:t>In this mode, the slave INT outputs are connected with master IR inputs. </a:t>
            </a:r>
          </a:p>
          <a:p>
            <a:pPr lvl="2"/>
            <a:r>
              <a:rPr lang="en-US" sz="2000"/>
              <a:t>When a slave request line is activated and acknowledged, the master will enable the slave to release the vector address during the second pulse of IN TA bar sequence.</a:t>
            </a:r>
          </a:p>
        </p:txBody>
      </p:sp>
      <p:pic>
        <p:nvPicPr>
          <p:cNvPr id="331780" name="Picture 4"/>
          <p:cNvPicPr>
            <a:picLocks noChangeAspect="1" noChangeArrowheads="1"/>
          </p:cNvPicPr>
          <p:nvPr/>
        </p:nvPicPr>
        <p:blipFill>
          <a:blip r:embed="rId2"/>
          <a:srcRect/>
          <a:stretch>
            <a:fillRect/>
          </a:stretch>
        </p:blipFill>
        <p:spPr bwMode="auto">
          <a:xfrm>
            <a:off x="1219200" y="4343400"/>
            <a:ext cx="6858000" cy="20288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73320D3C-B6EA-4CEF-9825-51EAC3C119DB}" type="slidenum">
              <a:rPr lang="en-US"/>
              <a:pPr/>
              <a:t>52</a:t>
            </a:fld>
            <a:endParaRPr lang="en-US"/>
          </a:p>
        </p:txBody>
      </p:sp>
      <p:sp>
        <p:nvSpPr>
          <p:cNvPr id="332802" name="Rectangle 2"/>
          <p:cNvSpPr>
            <a:spLocks noGrp="1" noChangeArrowheads="1"/>
          </p:cNvSpPr>
          <p:nvPr>
            <p:ph type="title"/>
          </p:nvPr>
        </p:nvSpPr>
        <p:spPr/>
        <p:txBody>
          <a:bodyPr/>
          <a:lstStyle/>
          <a:p>
            <a:r>
              <a:rPr lang="en-US" sz="3600"/>
              <a:t>8259A: Operating Modes</a:t>
            </a:r>
          </a:p>
        </p:txBody>
      </p:sp>
      <p:pic>
        <p:nvPicPr>
          <p:cNvPr id="332803" name="Picture 3"/>
          <p:cNvPicPr>
            <a:picLocks noGrp="1" noChangeAspect="1" noChangeArrowheads="1"/>
          </p:cNvPicPr>
          <p:nvPr>
            <p:ph type="body" idx="1"/>
          </p:nvPr>
        </p:nvPicPr>
        <p:blipFill>
          <a:blip r:embed="rId2"/>
          <a:srcRect/>
          <a:stretch>
            <a:fillRect/>
          </a:stretch>
        </p:blipFill>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342C151F-ECAA-4497-B08E-42E230CFC10F}" type="slidenum">
              <a:rPr lang="en-US"/>
              <a:pPr/>
              <a:t>53</a:t>
            </a:fld>
            <a:endParaRPr lang="en-US"/>
          </a:p>
        </p:txBody>
      </p:sp>
      <p:sp>
        <p:nvSpPr>
          <p:cNvPr id="333826" name="Rectangle 2"/>
          <p:cNvSpPr>
            <a:spLocks noGrp="1" noChangeArrowheads="1"/>
          </p:cNvSpPr>
          <p:nvPr>
            <p:ph type="title"/>
          </p:nvPr>
        </p:nvSpPr>
        <p:spPr>
          <a:xfrm>
            <a:off x="152400" y="-34925"/>
            <a:ext cx="8839200" cy="685800"/>
          </a:xfrm>
        </p:spPr>
        <p:txBody>
          <a:bodyPr/>
          <a:lstStyle/>
          <a:p>
            <a:r>
              <a:rPr lang="en-US" sz="2800"/>
              <a:t>8259A: Interfacing with 8086</a:t>
            </a:r>
          </a:p>
        </p:txBody>
      </p:sp>
      <p:pic>
        <p:nvPicPr>
          <p:cNvPr id="333832" name="Picture 8"/>
          <p:cNvPicPr>
            <a:picLocks noGrp="1" noChangeAspect="1" noChangeArrowheads="1"/>
          </p:cNvPicPr>
          <p:nvPr>
            <p:ph type="body" idx="1"/>
          </p:nvPr>
        </p:nvPicPr>
        <p:blipFill>
          <a:blip r:embed="rId2"/>
          <a:srcRect/>
          <a:stretch>
            <a:fillRect/>
          </a:stretch>
        </p:blipFill>
        <p:spPr>
          <a:xfrm>
            <a:off x="609600" y="533400"/>
            <a:ext cx="7772400" cy="6324600"/>
          </a:xfr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B92D6828-BF50-4071-B4A5-0CE3466FC752}" type="slidenum">
              <a:rPr lang="en-US"/>
              <a:pPr/>
              <a:t>54</a:t>
            </a:fld>
            <a:endParaRPr lang="en-US"/>
          </a:p>
        </p:txBody>
      </p:sp>
      <p:sp>
        <p:nvSpPr>
          <p:cNvPr id="339970" name="Rectangle 2"/>
          <p:cNvSpPr>
            <a:spLocks noGrp="1" noChangeArrowheads="1"/>
          </p:cNvSpPr>
          <p:nvPr>
            <p:ph type="title"/>
          </p:nvPr>
        </p:nvSpPr>
        <p:spPr>
          <a:xfrm>
            <a:off x="152400" y="-34925"/>
            <a:ext cx="8839200" cy="685800"/>
          </a:xfrm>
        </p:spPr>
        <p:txBody>
          <a:bodyPr/>
          <a:lstStyle/>
          <a:p>
            <a:r>
              <a:rPr lang="en-US" sz="2800"/>
              <a:t>8259A: Interfacing with 8086</a:t>
            </a:r>
          </a:p>
        </p:txBody>
      </p:sp>
      <p:pic>
        <p:nvPicPr>
          <p:cNvPr id="339972" name="Picture 4"/>
          <p:cNvPicPr>
            <a:picLocks noGrp="1" noChangeAspect="1" noChangeArrowheads="1"/>
          </p:cNvPicPr>
          <p:nvPr>
            <p:ph type="body" idx="1"/>
          </p:nvPr>
        </p:nvPicPr>
        <p:blipFill>
          <a:blip r:embed="rId2"/>
          <a:srcRect/>
          <a:stretch>
            <a:fillRect/>
          </a:stretch>
        </p:blipFill>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AC5E7AD8-1353-4EE8-ACB9-FF2CDA0728A7}" type="slidenum">
              <a:rPr lang="en-US"/>
              <a:pPr/>
              <a:t>55</a:t>
            </a:fld>
            <a:endParaRPr lang="en-US"/>
          </a:p>
        </p:txBody>
      </p:sp>
      <p:sp>
        <p:nvSpPr>
          <p:cNvPr id="336898" name="Rectangle 2"/>
          <p:cNvSpPr>
            <a:spLocks noGrp="1" noChangeArrowheads="1"/>
          </p:cNvSpPr>
          <p:nvPr>
            <p:ph type="title"/>
          </p:nvPr>
        </p:nvSpPr>
        <p:spPr>
          <a:xfrm>
            <a:off x="152400" y="-34925"/>
            <a:ext cx="8839200" cy="685800"/>
          </a:xfrm>
        </p:spPr>
        <p:txBody>
          <a:bodyPr/>
          <a:lstStyle/>
          <a:p>
            <a:r>
              <a:rPr lang="en-US" sz="2800"/>
              <a:t>8259A: Interfacing with 8086</a:t>
            </a:r>
          </a:p>
        </p:txBody>
      </p:sp>
      <p:pic>
        <p:nvPicPr>
          <p:cNvPr id="336900" name="Picture 4"/>
          <p:cNvPicPr>
            <a:picLocks noGrp="1" noChangeAspect="1" noChangeArrowheads="1"/>
          </p:cNvPicPr>
          <p:nvPr>
            <p:ph type="body" idx="1"/>
          </p:nvPr>
        </p:nvPicPr>
        <p:blipFill>
          <a:blip r:embed="rId2"/>
          <a:srcRect/>
          <a:stretch>
            <a:fillRect/>
          </a:stretch>
        </p:blipFill>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BEA4A31-80BA-440B-9E9B-1896C3C6D5C2}" type="slidenum">
              <a:rPr lang="en-US"/>
              <a:pPr/>
              <a:t>56</a:t>
            </a:fld>
            <a:endParaRPr lang="en-US"/>
          </a:p>
        </p:txBody>
      </p:sp>
      <p:sp>
        <p:nvSpPr>
          <p:cNvPr id="337922" name="Rectangle 2"/>
          <p:cNvSpPr>
            <a:spLocks noGrp="1" noChangeArrowheads="1"/>
          </p:cNvSpPr>
          <p:nvPr>
            <p:ph type="title"/>
          </p:nvPr>
        </p:nvSpPr>
        <p:spPr>
          <a:xfrm>
            <a:off x="152400" y="-34925"/>
            <a:ext cx="8839200" cy="685800"/>
          </a:xfrm>
        </p:spPr>
        <p:txBody>
          <a:bodyPr/>
          <a:lstStyle/>
          <a:p>
            <a:r>
              <a:rPr lang="en-US" sz="2800"/>
              <a:t>8259A: Interfacing with 8086</a:t>
            </a:r>
          </a:p>
        </p:txBody>
      </p:sp>
      <p:pic>
        <p:nvPicPr>
          <p:cNvPr id="337924" name="Picture 4"/>
          <p:cNvPicPr>
            <a:picLocks noGrp="1" noChangeAspect="1" noChangeArrowheads="1"/>
          </p:cNvPicPr>
          <p:nvPr>
            <p:ph type="body" idx="1"/>
          </p:nvPr>
        </p:nvPicPr>
        <p:blipFill>
          <a:blip r:embed="rId2"/>
          <a:srcRect/>
          <a:stretch>
            <a:fillRect/>
          </a:stretch>
        </p:blipFill>
        <p:spPr>
          <a:xfrm>
            <a:off x="1066800" y="762000"/>
            <a:ext cx="7467600" cy="3030538"/>
          </a:xfrm>
        </p:spPr>
      </p:pic>
      <p:pic>
        <p:nvPicPr>
          <p:cNvPr id="337929" name="Picture 9"/>
          <p:cNvPicPr>
            <a:picLocks noChangeAspect="1" noChangeArrowheads="1"/>
          </p:cNvPicPr>
          <p:nvPr/>
        </p:nvPicPr>
        <p:blipFill>
          <a:blip r:embed="rId3"/>
          <a:srcRect/>
          <a:stretch>
            <a:fillRect/>
          </a:stretch>
        </p:blipFill>
        <p:spPr bwMode="auto">
          <a:xfrm>
            <a:off x="1295400" y="3962400"/>
            <a:ext cx="7075488" cy="23383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07652775-E0C3-4C5B-A9FF-F189829F8CD7}" type="slidenum">
              <a:rPr lang="en-US"/>
              <a:pPr/>
              <a:t>57</a:t>
            </a:fld>
            <a:endParaRPr lang="en-US"/>
          </a:p>
        </p:txBody>
      </p:sp>
      <p:sp>
        <p:nvSpPr>
          <p:cNvPr id="338946" name="Rectangle 2"/>
          <p:cNvSpPr>
            <a:spLocks noGrp="1" noChangeArrowheads="1"/>
          </p:cNvSpPr>
          <p:nvPr>
            <p:ph type="title"/>
          </p:nvPr>
        </p:nvSpPr>
        <p:spPr>
          <a:xfrm>
            <a:off x="152400" y="-34925"/>
            <a:ext cx="8839200" cy="685800"/>
          </a:xfrm>
        </p:spPr>
        <p:txBody>
          <a:bodyPr/>
          <a:lstStyle/>
          <a:p>
            <a:pPr algn="l"/>
            <a:r>
              <a:rPr lang="en-US" sz="2800"/>
              <a:t>8259A: Interfacing with 8086</a:t>
            </a:r>
          </a:p>
        </p:txBody>
      </p:sp>
      <p:pic>
        <p:nvPicPr>
          <p:cNvPr id="338948" name="Picture 4"/>
          <p:cNvPicPr>
            <a:picLocks noGrp="1" noChangeAspect="1" noChangeArrowheads="1"/>
          </p:cNvPicPr>
          <p:nvPr>
            <p:ph type="body" idx="1"/>
          </p:nvPr>
        </p:nvPicPr>
        <p:blipFill>
          <a:blip r:embed="rId2"/>
          <a:srcRect/>
          <a:stretch>
            <a:fillRect/>
          </a:stretch>
        </p:blipFill>
        <p:spPr>
          <a:xfrm>
            <a:off x="1752600" y="609600"/>
            <a:ext cx="5638800" cy="6248400"/>
          </a:xfr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1ADE1949-1826-4915-ABDA-D76F6F460673}" type="slidenum">
              <a:rPr lang="en-US"/>
              <a:pPr/>
              <a:t>58</a:t>
            </a:fld>
            <a:endParaRPr lang="en-US"/>
          </a:p>
        </p:txBody>
      </p:sp>
      <p:sp>
        <p:nvSpPr>
          <p:cNvPr id="340994" name="Rectangle 2"/>
          <p:cNvSpPr>
            <a:spLocks noGrp="1" noChangeArrowheads="1"/>
          </p:cNvSpPr>
          <p:nvPr>
            <p:ph type="title"/>
          </p:nvPr>
        </p:nvSpPr>
        <p:spPr>
          <a:xfrm>
            <a:off x="152400" y="228600"/>
            <a:ext cx="8839200" cy="685800"/>
          </a:xfrm>
        </p:spPr>
        <p:txBody>
          <a:bodyPr/>
          <a:lstStyle/>
          <a:p>
            <a:r>
              <a:rPr lang="en-US" sz="2800"/>
              <a:t>8259A: Interfacing with 8086</a:t>
            </a:r>
          </a:p>
        </p:txBody>
      </p:sp>
      <p:pic>
        <p:nvPicPr>
          <p:cNvPr id="340996" name="Picture 4"/>
          <p:cNvPicPr>
            <a:picLocks noGrp="1" noChangeAspect="1" noChangeArrowheads="1"/>
          </p:cNvPicPr>
          <p:nvPr>
            <p:ph type="body" idx="1"/>
          </p:nvPr>
        </p:nvPicPr>
        <p:blipFill>
          <a:blip r:embed="rId2"/>
          <a:srcRect/>
          <a:stretch>
            <a:fillRect/>
          </a:stretch>
        </p:blipFill>
        <p:spPr>
          <a:xfrm>
            <a:off x="1066800" y="914400"/>
            <a:ext cx="7162800" cy="5562600"/>
          </a:xfr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9FC60890-7040-46B3-82AC-729B2A18154C}" type="slidenum">
              <a:rPr lang="en-US"/>
              <a:pPr/>
              <a:t>59</a:t>
            </a:fld>
            <a:endParaRPr lang="en-US"/>
          </a:p>
        </p:txBody>
      </p:sp>
      <p:sp>
        <p:nvSpPr>
          <p:cNvPr id="343042" name="Rectangle 2"/>
          <p:cNvSpPr>
            <a:spLocks noGrp="1" noChangeArrowheads="1"/>
          </p:cNvSpPr>
          <p:nvPr>
            <p:ph type="title"/>
          </p:nvPr>
        </p:nvSpPr>
        <p:spPr/>
        <p:txBody>
          <a:bodyPr/>
          <a:lstStyle/>
          <a:p>
            <a:r>
              <a:rPr lang="en-US" sz="3200"/>
              <a:t>8259A: Interfacing with 8086</a:t>
            </a:r>
          </a:p>
        </p:txBody>
      </p:sp>
      <p:pic>
        <p:nvPicPr>
          <p:cNvPr id="343044" name="Picture 4"/>
          <p:cNvPicPr>
            <a:picLocks noGrp="1" noChangeAspect="1" noChangeArrowheads="1"/>
          </p:cNvPicPr>
          <p:nvPr>
            <p:ph type="body" idx="1"/>
          </p:nvPr>
        </p:nvPicPr>
        <p:blipFill>
          <a:blip r:embed="rId2"/>
          <a:srcRect/>
          <a:stretch>
            <a:fillRect/>
          </a:stretch>
        </p:blip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B74A37FA-BDA7-4252-B036-C272FBE41278}" type="slidenum">
              <a:rPr lang="en-US"/>
              <a:pPr/>
              <a:t>6</a:t>
            </a:fld>
            <a:endParaRPr lang="en-US"/>
          </a:p>
        </p:txBody>
      </p:sp>
      <p:sp>
        <p:nvSpPr>
          <p:cNvPr id="277506" name="Rectangle 2"/>
          <p:cNvSpPr>
            <a:spLocks noGrp="1" noChangeArrowheads="1"/>
          </p:cNvSpPr>
          <p:nvPr>
            <p:ph type="title"/>
          </p:nvPr>
        </p:nvSpPr>
        <p:spPr/>
        <p:txBody>
          <a:bodyPr/>
          <a:lstStyle/>
          <a:p>
            <a:r>
              <a:rPr lang="en-US" sz="3600" b="1"/>
              <a:t>8253: Operating Modes</a:t>
            </a:r>
          </a:p>
        </p:txBody>
      </p:sp>
      <p:sp>
        <p:nvSpPr>
          <p:cNvPr id="277507" name="Rectangle 3"/>
          <p:cNvSpPr>
            <a:spLocks noGrp="1" noChangeArrowheads="1"/>
          </p:cNvSpPr>
          <p:nvPr>
            <p:ph type="body" idx="1"/>
          </p:nvPr>
        </p:nvSpPr>
        <p:spPr/>
        <p:txBody>
          <a:bodyPr/>
          <a:lstStyle/>
          <a:p>
            <a:r>
              <a:rPr lang="en-US"/>
              <a:t>Each of three counters of 8253 can be operated in one of the following six modes of operation:</a:t>
            </a:r>
          </a:p>
          <a:p>
            <a:pPr lvl="1"/>
            <a:r>
              <a:rPr lang="en-US"/>
              <a:t>Mode 0 (Interrupt on terminal count)</a:t>
            </a:r>
          </a:p>
          <a:p>
            <a:pPr lvl="1"/>
            <a:r>
              <a:rPr lang="en-US"/>
              <a:t>Mode 1 (Programmable monoshot)</a:t>
            </a:r>
          </a:p>
          <a:p>
            <a:pPr lvl="1"/>
            <a:r>
              <a:rPr lang="en-US"/>
              <a:t>Mode2 (Rate generator)</a:t>
            </a:r>
          </a:p>
          <a:p>
            <a:pPr lvl="1"/>
            <a:r>
              <a:rPr lang="en-US"/>
              <a:t>Mode3 (square wave generator)</a:t>
            </a:r>
          </a:p>
          <a:p>
            <a:pPr lvl="1"/>
            <a:r>
              <a:rPr lang="en-US"/>
              <a:t>Mode4(Software triggered strobe)</a:t>
            </a:r>
          </a:p>
          <a:p>
            <a:pPr lvl="1"/>
            <a:r>
              <a:rPr lang="en-US"/>
              <a:t>Mode5 (Hardware triggered strobe)</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80D1854A-12E3-47B8-A9BC-01AA2C763DBE}" type="slidenum">
              <a:rPr lang="en-US"/>
              <a:pPr/>
              <a:t>60</a:t>
            </a:fld>
            <a:endParaRPr lang="en-US"/>
          </a:p>
        </p:txBody>
      </p:sp>
      <p:sp>
        <p:nvSpPr>
          <p:cNvPr id="342018" name="Rectangle 2"/>
          <p:cNvSpPr>
            <a:spLocks noGrp="1" noChangeArrowheads="1"/>
          </p:cNvSpPr>
          <p:nvPr>
            <p:ph type="title"/>
          </p:nvPr>
        </p:nvSpPr>
        <p:spPr/>
        <p:txBody>
          <a:bodyPr/>
          <a:lstStyle/>
          <a:p>
            <a:r>
              <a:rPr lang="en-US" sz="3200"/>
              <a:t>8259A: Interfacing with 8086</a:t>
            </a:r>
          </a:p>
        </p:txBody>
      </p:sp>
      <p:pic>
        <p:nvPicPr>
          <p:cNvPr id="342019" name="Picture 3"/>
          <p:cNvPicPr>
            <a:picLocks noGrp="1" noChangeAspect="1" noChangeArrowheads="1"/>
          </p:cNvPicPr>
          <p:nvPr>
            <p:ph type="body" idx="1"/>
          </p:nvPr>
        </p:nvPicPr>
        <p:blipFill>
          <a:blip r:embed="rId2"/>
          <a:srcRect/>
          <a:stretch>
            <a:fillRect/>
          </a:stretch>
        </p:blipFill>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958C1213-1A39-4856-9B1F-DE3C8391DF91}" type="slidenum">
              <a:rPr lang="en-US"/>
              <a:pPr/>
              <a:t>61</a:t>
            </a:fld>
            <a:endParaRPr lang="en-US"/>
          </a:p>
        </p:txBody>
      </p:sp>
      <p:sp>
        <p:nvSpPr>
          <p:cNvPr id="344066" name="Rectangle 2"/>
          <p:cNvSpPr>
            <a:spLocks noGrp="1" noChangeArrowheads="1"/>
          </p:cNvSpPr>
          <p:nvPr>
            <p:ph type="title"/>
          </p:nvPr>
        </p:nvSpPr>
        <p:spPr/>
        <p:txBody>
          <a:bodyPr/>
          <a:lstStyle/>
          <a:p>
            <a:r>
              <a:rPr lang="en-US" sz="3200"/>
              <a:t>8259A: Interfacing with 8086</a:t>
            </a:r>
          </a:p>
        </p:txBody>
      </p:sp>
      <p:pic>
        <p:nvPicPr>
          <p:cNvPr id="344067" name="Picture 3"/>
          <p:cNvPicPr>
            <a:picLocks noGrp="1" noChangeAspect="1" noChangeArrowheads="1"/>
          </p:cNvPicPr>
          <p:nvPr>
            <p:ph type="body" idx="1"/>
          </p:nvPr>
        </p:nvPicPr>
        <p:blipFill>
          <a:blip r:embed="rId2"/>
          <a:srcRect/>
          <a:stretch>
            <a:fillRect/>
          </a:stretch>
        </p:blipFill>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6"/>
          <p:cNvSpPr>
            <a:spLocks noGrp="1"/>
          </p:cNvSpPr>
          <p:nvPr>
            <p:ph type="sldNum" sz="quarter" idx="12"/>
          </p:nvPr>
        </p:nvSpPr>
        <p:spPr/>
        <p:txBody>
          <a:bodyPr/>
          <a:lstStyle/>
          <a:p>
            <a:fld id="{160D6EDB-E3F7-47E0-B51D-98FC34AFDDE8}" type="slidenum">
              <a:rPr lang="en-US"/>
              <a:pPr/>
              <a:t>62</a:t>
            </a:fld>
            <a:endParaRPr lang="en-US"/>
          </a:p>
        </p:txBody>
      </p:sp>
      <p:sp>
        <p:nvSpPr>
          <p:cNvPr id="347138" name="Rectangle 2"/>
          <p:cNvSpPr>
            <a:spLocks noGrp="1" noChangeArrowheads="1"/>
          </p:cNvSpPr>
          <p:nvPr>
            <p:ph type="title"/>
          </p:nvPr>
        </p:nvSpPr>
        <p:spPr>
          <a:xfrm>
            <a:off x="152400" y="-76200"/>
            <a:ext cx="8839200" cy="685800"/>
          </a:xfrm>
        </p:spPr>
        <p:txBody>
          <a:bodyPr/>
          <a:lstStyle/>
          <a:p>
            <a:r>
              <a:rPr lang="en-US" sz="3200"/>
              <a:t>8259A: Interfacing with 8086</a:t>
            </a:r>
          </a:p>
        </p:txBody>
      </p:sp>
      <p:pic>
        <p:nvPicPr>
          <p:cNvPr id="347141" name="Picture 5"/>
          <p:cNvPicPr>
            <a:picLocks noGrp="1" noChangeAspect="1" noChangeArrowheads="1"/>
          </p:cNvPicPr>
          <p:nvPr>
            <p:ph type="body" sz="half" idx="2"/>
          </p:nvPr>
        </p:nvPicPr>
        <p:blipFill>
          <a:blip r:embed="rId2"/>
          <a:srcRect/>
          <a:stretch>
            <a:fillRect/>
          </a:stretch>
        </p:blipFill>
        <p:spPr>
          <a:xfrm>
            <a:off x="762000" y="533400"/>
            <a:ext cx="7848600" cy="5943600"/>
          </a:xfr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38B86AB3-76F2-4B12-9B0C-9D4C4ACEF512}" type="slidenum">
              <a:rPr lang="en-US"/>
              <a:pPr/>
              <a:t>63</a:t>
            </a:fld>
            <a:endParaRPr lang="en-US"/>
          </a:p>
        </p:txBody>
      </p:sp>
      <p:sp>
        <p:nvSpPr>
          <p:cNvPr id="348162" name="Rectangle 2"/>
          <p:cNvSpPr>
            <a:spLocks noGrp="1" noChangeArrowheads="1"/>
          </p:cNvSpPr>
          <p:nvPr>
            <p:ph type="title"/>
          </p:nvPr>
        </p:nvSpPr>
        <p:spPr/>
        <p:txBody>
          <a:bodyPr/>
          <a:lstStyle/>
          <a:p>
            <a:r>
              <a:rPr lang="en-US" sz="3200"/>
              <a:t>8279: Keyboard/Display Controller</a:t>
            </a:r>
          </a:p>
        </p:txBody>
      </p:sp>
      <p:sp>
        <p:nvSpPr>
          <p:cNvPr id="348163" name="Rectangle 3"/>
          <p:cNvSpPr>
            <a:spLocks noGrp="1" noChangeArrowheads="1"/>
          </p:cNvSpPr>
          <p:nvPr>
            <p:ph type="body" idx="1"/>
          </p:nvPr>
        </p:nvSpPr>
        <p:spPr/>
        <p:txBody>
          <a:bodyPr/>
          <a:lstStyle/>
          <a:p>
            <a:pPr>
              <a:lnSpc>
                <a:spcPct val="90000"/>
              </a:lnSpc>
            </a:pPr>
            <a:r>
              <a:rPr lang="en-US" sz="2400"/>
              <a:t>Intel’s 8279 is a general purpose keyboard display controller that simultaneously drives the display of a system and interfaces a key board with the CPU, leaving it free for its routine task. </a:t>
            </a:r>
          </a:p>
          <a:p>
            <a:pPr>
              <a:lnSpc>
                <a:spcPct val="90000"/>
              </a:lnSpc>
            </a:pPr>
            <a:r>
              <a:rPr lang="en-US" sz="2400"/>
              <a:t>The key board display interface scans the key board to identify if any 7 key has been pressed and sends the code of the pressed key to the CPU. </a:t>
            </a:r>
          </a:p>
          <a:p>
            <a:pPr>
              <a:lnSpc>
                <a:spcPct val="90000"/>
              </a:lnSpc>
            </a:pPr>
            <a:r>
              <a:rPr lang="en-US" sz="2400"/>
              <a:t>It also transmits the data received from the CPU, to the display device.</a:t>
            </a:r>
          </a:p>
          <a:p>
            <a:pPr>
              <a:lnSpc>
                <a:spcPct val="90000"/>
              </a:lnSpc>
            </a:pPr>
            <a:r>
              <a:rPr lang="en-US" sz="2400"/>
              <a:t>Both of these functions are performed by the controller in repetitive fashion without involving the CPU.</a:t>
            </a:r>
          </a:p>
          <a:p>
            <a:pPr>
              <a:lnSpc>
                <a:spcPct val="90000"/>
              </a:lnSpc>
            </a:pPr>
            <a:r>
              <a:rPr lang="en-US" sz="2400"/>
              <a:t>The key board display controller chip 8279 provides </a:t>
            </a:r>
          </a:p>
          <a:p>
            <a:pPr lvl="1">
              <a:lnSpc>
                <a:spcPct val="90000"/>
              </a:lnSpc>
            </a:pPr>
            <a:r>
              <a:rPr lang="en-US" sz="2000"/>
              <a:t>(a) set of four scan lines and eight return lines for interfacing key boards </a:t>
            </a:r>
          </a:p>
          <a:p>
            <a:pPr lvl="1">
              <a:lnSpc>
                <a:spcPct val="90000"/>
              </a:lnSpc>
            </a:pPr>
            <a:r>
              <a:rPr lang="en-US" sz="2000"/>
              <a:t>(b) a set of eight output lines for interfacing display.</a:t>
            </a:r>
            <a:endParaRPr lang="en-US" sz="2000" b="1"/>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174BBFDF-76B2-4C67-B38E-EA8FDD3B7297}" type="slidenum">
              <a:rPr lang="en-US"/>
              <a:pPr/>
              <a:t>64</a:t>
            </a:fld>
            <a:endParaRPr lang="en-US"/>
          </a:p>
        </p:txBody>
      </p:sp>
      <p:sp>
        <p:nvSpPr>
          <p:cNvPr id="346114" name="Rectangle 2"/>
          <p:cNvSpPr>
            <a:spLocks noGrp="1" noChangeArrowheads="1"/>
          </p:cNvSpPr>
          <p:nvPr>
            <p:ph type="title"/>
          </p:nvPr>
        </p:nvSpPr>
        <p:spPr/>
        <p:txBody>
          <a:bodyPr/>
          <a:lstStyle/>
          <a:p>
            <a:r>
              <a:rPr lang="en-US" sz="3200"/>
              <a:t>8279: Keyboard/Display Controller</a:t>
            </a:r>
          </a:p>
        </p:txBody>
      </p:sp>
      <p:sp>
        <p:nvSpPr>
          <p:cNvPr id="346115" name="Rectangle 3"/>
          <p:cNvSpPr>
            <a:spLocks noGrp="1" noChangeArrowheads="1"/>
          </p:cNvSpPr>
          <p:nvPr>
            <p:ph type="body" idx="1"/>
          </p:nvPr>
        </p:nvSpPr>
        <p:spPr>
          <a:xfrm>
            <a:off x="152400" y="838200"/>
            <a:ext cx="8839200" cy="5791200"/>
          </a:xfrm>
        </p:spPr>
        <p:txBody>
          <a:bodyPr/>
          <a:lstStyle/>
          <a:p>
            <a:r>
              <a:rPr lang="en-US" sz="2800" b="1"/>
              <a:t>I/O control and Data buffers</a:t>
            </a:r>
            <a:endParaRPr lang="en-US" sz="2800"/>
          </a:p>
          <a:p>
            <a:pPr lvl="1"/>
            <a:r>
              <a:rPr lang="en-US" sz="2000"/>
              <a:t>The I/O control section controls the flow of data to / from the 8279. </a:t>
            </a:r>
          </a:p>
          <a:p>
            <a:pPr lvl="1"/>
            <a:r>
              <a:rPr lang="en-US" sz="2000"/>
              <a:t>The data buffers interface the external bus of the system with internal bus of 8279. </a:t>
            </a:r>
          </a:p>
          <a:p>
            <a:pPr lvl="1"/>
            <a:r>
              <a:rPr lang="en-US" sz="2000"/>
              <a:t>The I/O section is enabled only if D bar is low. </a:t>
            </a:r>
          </a:p>
          <a:p>
            <a:pPr lvl="1"/>
            <a:r>
              <a:rPr lang="en-US" sz="2000"/>
              <a:t>The pins A0, RD bar and WR bar select the command, status or data read/ write operations carried out by the CPU with 8279.</a:t>
            </a:r>
            <a:endParaRPr lang="en-US" sz="2000" b="1"/>
          </a:p>
          <a:p>
            <a:endParaRPr lang="en-US" sz="2800" b="1"/>
          </a:p>
          <a:p>
            <a:r>
              <a:rPr lang="en-US" sz="2800" b="1"/>
              <a:t>Control and Timing Register and Timing Control </a:t>
            </a:r>
          </a:p>
          <a:p>
            <a:pPr lvl="1"/>
            <a:r>
              <a:rPr lang="en-US" sz="2000"/>
              <a:t>These registers store the key board and display modes and other operating conditions programmed by CPU. </a:t>
            </a:r>
          </a:p>
          <a:p>
            <a:pPr lvl="1"/>
            <a:r>
              <a:rPr lang="en-US" sz="2000"/>
              <a:t>The registers are written with A0 = 1 and WR bar =0.</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282B797F-EDC5-4491-BCC3-B21665369F59}" type="slidenum">
              <a:rPr lang="en-US"/>
              <a:pPr/>
              <a:t>65</a:t>
            </a:fld>
            <a:endParaRPr lang="en-US"/>
          </a:p>
        </p:txBody>
      </p:sp>
      <p:sp>
        <p:nvSpPr>
          <p:cNvPr id="351234" name="Rectangle 2"/>
          <p:cNvSpPr>
            <a:spLocks noGrp="1" noChangeArrowheads="1"/>
          </p:cNvSpPr>
          <p:nvPr>
            <p:ph type="title"/>
          </p:nvPr>
        </p:nvSpPr>
        <p:spPr/>
        <p:txBody>
          <a:bodyPr/>
          <a:lstStyle/>
          <a:p>
            <a:r>
              <a:rPr lang="en-US" sz="3200"/>
              <a:t>8279: Keyboard/Display Controller</a:t>
            </a:r>
          </a:p>
        </p:txBody>
      </p:sp>
      <p:sp>
        <p:nvSpPr>
          <p:cNvPr id="351235" name="Rectangle 3"/>
          <p:cNvSpPr>
            <a:spLocks noGrp="1" noChangeArrowheads="1"/>
          </p:cNvSpPr>
          <p:nvPr>
            <p:ph type="body" idx="1"/>
          </p:nvPr>
        </p:nvSpPr>
        <p:spPr/>
        <p:txBody>
          <a:bodyPr/>
          <a:lstStyle/>
          <a:p>
            <a:pPr>
              <a:lnSpc>
                <a:spcPct val="80000"/>
              </a:lnSpc>
            </a:pPr>
            <a:r>
              <a:rPr lang="en-US" sz="2400" b="1"/>
              <a:t>Scan Counter </a:t>
            </a:r>
          </a:p>
          <a:p>
            <a:pPr lvl="1">
              <a:lnSpc>
                <a:spcPct val="80000"/>
              </a:lnSpc>
            </a:pPr>
            <a:r>
              <a:rPr lang="en-US" sz="2000"/>
              <a:t>The scan counter has two modes to scan the key matrix and refresh the display. </a:t>
            </a:r>
          </a:p>
          <a:p>
            <a:pPr lvl="1">
              <a:lnSpc>
                <a:spcPct val="80000"/>
              </a:lnSpc>
            </a:pPr>
            <a:r>
              <a:rPr lang="en-US" sz="2000"/>
              <a:t>In the second encoded mode, the counter provides a binary count that is to be externally decoded to provide the scan lines for key board and display (four externally decoded scan lines may drive up to 16 displays). </a:t>
            </a:r>
          </a:p>
          <a:p>
            <a:pPr lvl="1">
              <a:lnSpc>
                <a:spcPct val="80000"/>
              </a:lnSpc>
            </a:pPr>
            <a:r>
              <a:rPr lang="en-US" sz="2000"/>
              <a:t>n the decoded scan mode, the counter internally decodes the least significant 2 bits and provides a decoded 1 out of 4 scan on SL0 – SL3</a:t>
            </a:r>
            <a:r>
              <a:rPr lang="en-US" sz="2000" b="1"/>
              <a:t> </a:t>
            </a:r>
            <a:r>
              <a:rPr lang="en-US" sz="2000"/>
              <a:t>(four internally decoded scan lines may drive up to 4 displays). </a:t>
            </a:r>
          </a:p>
          <a:p>
            <a:pPr lvl="1">
              <a:lnSpc>
                <a:spcPct val="80000"/>
              </a:lnSpc>
            </a:pPr>
            <a:r>
              <a:rPr lang="en-US" sz="2000"/>
              <a:t>The key board and display both are in the same mode at a time. </a:t>
            </a:r>
            <a:endParaRPr lang="en-US" sz="2000" b="1"/>
          </a:p>
          <a:p>
            <a:pPr>
              <a:lnSpc>
                <a:spcPct val="80000"/>
              </a:lnSpc>
            </a:pPr>
            <a:endParaRPr lang="en-US" sz="2400" b="1"/>
          </a:p>
          <a:p>
            <a:pPr>
              <a:lnSpc>
                <a:spcPct val="80000"/>
              </a:lnSpc>
            </a:pPr>
            <a:r>
              <a:rPr lang="en-US" sz="2400" b="1"/>
              <a:t>Return Buffers and Keyboard Debounce and Control: </a:t>
            </a:r>
          </a:p>
          <a:p>
            <a:pPr lvl="1">
              <a:lnSpc>
                <a:spcPct val="80000"/>
              </a:lnSpc>
            </a:pPr>
            <a:r>
              <a:rPr lang="en-US" sz="2000"/>
              <a:t>This section scans for a key closure row-wise. I</a:t>
            </a:r>
          </a:p>
          <a:p>
            <a:pPr lvl="1">
              <a:lnSpc>
                <a:spcPct val="80000"/>
              </a:lnSpc>
            </a:pPr>
            <a:r>
              <a:rPr lang="en-US" sz="2000"/>
              <a:t>f it is detected, the keyboard debounce unit debounces the key entry (i.e. wait for 10 ms). </a:t>
            </a:r>
          </a:p>
          <a:p>
            <a:pPr lvl="1">
              <a:lnSpc>
                <a:spcPct val="80000"/>
              </a:lnSpc>
            </a:pPr>
            <a:r>
              <a:rPr lang="en-US" sz="2000"/>
              <a:t>After the debounce period, if the key continues to be detected. </a:t>
            </a:r>
          </a:p>
          <a:p>
            <a:pPr lvl="1">
              <a:lnSpc>
                <a:spcPct val="80000"/>
              </a:lnSpc>
            </a:pPr>
            <a:r>
              <a:rPr lang="en-US" sz="2000"/>
              <a:t>The code of the key is directly transferred to the sensor RAM along with SHIFT and CONTROL key status.</a:t>
            </a:r>
            <a:endParaRPr lang="en-US" sz="2000" b="1"/>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BC71A7CB-8610-49D2-B75A-96615FA250D3}" type="slidenum">
              <a:rPr lang="en-US"/>
              <a:pPr/>
              <a:t>66</a:t>
            </a:fld>
            <a:endParaRPr lang="en-US"/>
          </a:p>
        </p:txBody>
      </p:sp>
      <p:sp>
        <p:nvSpPr>
          <p:cNvPr id="352258" name="Rectangle 2"/>
          <p:cNvSpPr>
            <a:spLocks noGrp="1" noChangeArrowheads="1"/>
          </p:cNvSpPr>
          <p:nvPr>
            <p:ph type="title"/>
          </p:nvPr>
        </p:nvSpPr>
        <p:spPr/>
        <p:txBody>
          <a:bodyPr/>
          <a:lstStyle/>
          <a:p>
            <a:r>
              <a:rPr lang="en-US" sz="3600"/>
              <a:t>8279: Keyboard/Display Controller</a:t>
            </a:r>
          </a:p>
        </p:txBody>
      </p:sp>
      <p:sp>
        <p:nvSpPr>
          <p:cNvPr id="352259" name="Rectangle 3"/>
          <p:cNvSpPr>
            <a:spLocks noGrp="1" noChangeArrowheads="1"/>
          </p:cNvSpPr>
          <p:nvPr>
            <p:ph type="body" idx="1"/>
          </p:nvPr>
        </p:nvSpPr>
        <p:spPr/>
        <p:txBody>
          <a:bodyPr/>
          <a:lstStyle/>
          <a:p>
            <a:r>
              <a:rPr lang="en-US" sz="2800" b="1"/>
              <a:t>FIFO/Sensor RAM and Status Logic : </a:t>
            </a:r>
          </a:p>
          <a:p>
            <a:pPr lvl="1"/>
            <a:r>
              <a:rPr lang="en-US" sz="2400"/>
              <a:t>In keyboard or strobed input mode, this block acts as 8-byte first in first out (FIFO) RAM. </a:t>
            </a:r>
          </a:p>
          <a:p>
            <a:pPr lvl="1"/>
            <a:r>
              <a:rPr lang="en-US" sz="2400"/>
              <a:t>Each key code of the pressed key is entered in the order of the entry, and in  the mean time, read by the CPU, till the RAM becomes empty. </a:t>
            </a:r>
          </a:p>
          <a:p>
            <a:pPr lvl="1"/>
            <a:r>
              <a:rPr lang="en-US" sz="2400"/>
              <a:t>In scanned sensor matrix mode, this unit acts as sensor RAM.</a:t>
            </a:r>
            <a:endParaRPr lang="en-US" sz="2400" b="1"/>
          </a:p>
          <a:p>
            <a:r>
              <a:rPr lang="en-US" sz="2800" b="1"/>
              <a:t>Display Address Registers and Display RAM : </a:t>
            </a:r>
          </a:p>
          <a:p>
            <a:pPr lvl="1"/>
            <a:r>
              <a:rPr lang="en-US" sz="2400"/>
              <a:t>The display address registers hold the address of the word currently being written or read by the CPU to or from the display RAM.</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1AAC4C62-3617-4CB4-B019-920CBCFB4A07}" type="slidenum">
              <a:rPr lang="en-US"/>
              <a:pPr/>
              <a:t>67</a:t>
            </a:fld>
            <a:endParaRPr lang="en-US"/>
          </a:p>
        </p:txBody>
      </p:sp>
      <p:sp>
        <p:nvSpPr>
          <p:cNvPr id="353282" name="Rectangle 2"/>
          <p:cNvSpPr>
            <a:spLocks noGrp="1" noChangeArrowheads="1"/>
          </p:cNvSpPr>
          <p:nvPr>
            <p:ph type="title"/>
          </p:nvPr>
        </p:nvSpPr>
        <p:spPr/>
        <p:txBody>
          <a:bodyPr/>
          <a:lstStyle/>
          <a:p>
            <a:r>
              <a:rPr lang="en-US" sz="3600"/>
              <a:t>8279: Internal Architecture</a:t>
            </a:r>
          </a:p>
        </p:txBody>
      </p:sp>
      <p:pic>
        <p:nvPicPr>
          <p:cNvPr id="353283" name="Picture 3"/>
          <p:cNvPicPr>
            <a:picLocks noGrp="1" noChangeAspect="1" noChangeArrowheads="1"/>
          </p:cNvPicPr>
          <p:nvPr>
            <p:ph type="body" idx="1"/>
          </p:nvPr>
        </p:nvPicPr>
        <p:blipFill>
          <a:blip r:embed="rId2"/>
          <a:srcRect/>
          <a:stretch>
            <a:fillRect/>
          </a:stretch>
        </p:blipFill>
        <p:spPr>
          <a:xfrm>
            <a:off x="1600200" y="838200"/>
            <a:ext cx="5943600" cy="5562600"/>
          </a:xfrm>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C93EF376-FEC0-464F-852E-61DD9019342F}" type="slidenum">
              <a:rPr lang="en-US"/>
              <a:pPr/>
              <a:t>68</a:t>
            </a:fld>
            <a:endParaRPr lang="en-US"/>
          </a:p>
        </p:txBody>
      </p:sp>
      <p:sp>
        <p:nvSpPr>
          <p:cNvPr id="354306" name="Rectangle 2"/>
          <p:cNvSpPr>
            <a:spLocks noGrp="1" noChangeArrowheads="1"/>
          </p:cNvSpPr>
          <p:nvPr>
            <p:ph type="title"/>
          </p:nvPr>
        </p:nvSpPr>
        <p:spPr/>
        <p:txBody>
          <a:bodyPr/>
          <a:lstStyle/>
          <a:p>
            <a:r>
              <a:rPr lang="en-US" sz="3600"/>
              <a:t>8279: Pin Description</a:t>
            </a:r>
          </a:p>
        </p:txBody>
      </p:sp>
      <p:sp>
        <p:nvSpPr>
          <p:cNvPr id="354307" name="Rectangle 3"/>
          <p:cNvSpPr>
            <a:spLocks noGrp="1" noChangeArrowheads="1"/>
          </p:cNvSpPr>
          <p:nvPr>
            <p:ph type="body" idx="1"/>
          </p:nvPr>
        </p:nvSpPr>
        <p:spPr/>
        <p:txBody>
          <a:bodyPr/>
          <a:lstStyle/>
          <a:p>
            <a:pPr>
              <a:lnSpc>
                <a:spcPct val="80000"/>
              </a:lnSpc>
            </a:pPr>
            <a:r>
              <a:rPr lang="en-US" sz="2400" b="1"/>
              <a:t>DB0 – DB7 </a:t>
            </a:r>
          </a:p>
          <a:p>
            <a:pPr lvl="1">
              <a:lnSpc>
                <a:spcPct val="80000"/>
              </a:lnSpc>
            </a:pPr>
            <a:r>
              <a:rPr lang="en-US" sz="2000"/>
              <a:t>These are bidirectional data bus lines. The data and command words to and from the CPU are transferred on these lines.</a:t>
            </a:r>
            <a:endParaRPr lang="en-US" sz="2000" b="1"/>
          </a:p>
          <a:p>
            <a:pPr>
              <a:lnSpc>
                <a:spcPct val="80000"/>
              </a:lnSpc>
            </a:pPr>
            <a:r>
              <a:rPr lang="en-US" sz="2400" b="1"/>
              <a:t>A0</a:t>
            </a:r>
          </a:p>
          <a:p>
            <a:pPr lvl="1">
              <a:lnSpc>
                <a:spcPct val="80000"/>
              </a:lnSpc>
            </a:pPr>
            <a:r>
              <a:rPr lang="en-US" sz="2000"/>
              <a:t>A high on the A0 line indicates the transfer of command or status information. A low on this line indicates the transfer of data.</a:t>
            </a:r>
            <a:endParaRPr lang="en-US" sz="2000" b="1"/>
          </a:p>
          <a:p>
            <a:pPr>
              <a:lnSpc>
                <a:spcPct val="80000"/>
              </a:lnSpc>
            </a:pPr>
            <a:r>
              <a:rPr lang="en-US" sz="2400" b="1"/>
              <a:t>IRQ</a:t>
            </a:r>
            <a:r>
              <a:rPr lang="en-US" sz="2400"/>
              <a:t> </a:t>
            </a:r>
          </a:p>
          <a:p>
            <a:pPr lvl="1">
              <a:lnSpc>
                <a:spcPct val="80000"/>
              </a:lnSpc>
            </a:pPr>
            <a:r>
              <a:rPr lang="en-US" sz="2000"/>
              <a:t>This interrupt outline goes high when there is data in the FIFO sensor RAM.</a:t>
            </a:r>
            <a:endParaRPr lang="en-US" sz="2000" b="1"/>
          </a:p>
          <a:p>
            <a:pPr>
              <a:lnSpc>
                <a:spcPct val="80000"/>
              </a:lnSpc>
            </a:pPr>
            <a:r>
              <a:rPr lang="en-US" sz="2400" b="1"/>
              <a:t>SL0 – SL3 </a:t>
            </a:r>
          </a:p>
          <a:p>
            <a:pPr lvl="1">
              <a:lnSpc>
                <a:spcPct val="80000"/>
              </a:lnSpc>
            </a:pPr>
            <a:r>
              <a:rPr lang="en-US" sz="2000"/>
              <a:t>these lines are used to scan the key board matrix and display digits.</a:t>
            </a:r>
            <a:endParaRPr lang="en-US" sz="2000" b="1"/>
          </a:p>
          <a:p>
            <a:pPr>
              <a:lnSpc>
                <a:spcPct val="80000"/>
              </a:lnSpc>
            </a:pPr>
            <a:r>
              <a:rPr lang="en-US" sz="2400" b="1"/>
              <a:t>RL0 – RL7 – Return Lines </a:t>
            </a:r>
          </a:p>
          <a:p>
            <a:pPr lvl="1">
              <a:lnSpc>
                <a:spcPct val="80000"/>
              </a:lnSpc>
            </a:pPr>
            <a:r>
              <a:rPr lang="en-US" sz="2000"/>
              <a:t>These lines are the input lines which are connected to one terminal of keys, while the other terminal of keys are connected to the decoded scan lines.</a:t>
            </a:r>
          </a:p>
          <a:p>
            <a:pPr lvl="1">
              <a:lnSpc>
                <a:spcPct val="80000"/>
              </a:lnSpc>
            </a:pPr>
            <a:r>
              <a:rPr lang="en-US" sz="2000"/>
              <a:t>These are normally high, but pulled low when a key is pressed.</a:t>
            </a:r>
            <a:endParaRPr lang="en-US" sz="2000" b="1"/>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9B5D2BC1-3954-4066-8FAD-7DD9FC71FF16}" type="slidenum">
              <a:rPr lang="en-US"/>
              <a:pPr/>
              <a:t>69</a:t>
            </a:fld>
            <a:endParaRPr lang="en-US"/>
          </a:p>
        </p:txBody>
      </p:sp>
      <p:sp>
        <p:nvSpPr>
          <p:cNvPr id="355330" name="Rectangle 2"/>
          <p:cNvSpPr>
            <a:spLocks noGrp="1" noChangeArrowheads="1"/>
          </p:cNvSpPr>
          <p:nvPr>
            <p:ph type="title"/>
          </p:nvPr>
        </p:nvSpPr>
        <p:spPr/>
        <p:txBody>
          <a:bodyPr/>
          <a:lstStyle/>
          <a:p>
            <a:r>
              <a:rPr lang="en-US" sz="3600"/>
              <a:t>8279: Pin Description</a:t>
            </a:r>
          </a:p>
        </p:txBody>
      </p:sp>
      <p:sp>
        <p:nvSpPr>
          <p:cNvPr id="355331" name="Rectangle 3"/>
          <p:cNvSpPr>
            <a:spLocks noGrp="1" noChangeArrowheads="1"/>
          </p:cNvSpPr>
          <p:nvPr>
            <p:ph type="body" idx="1"/>
          </p:nvPr>
        </p:nvSpPr>
        <p:spPr/>
        <p:txBody>
          <a:bodyPr/>
          <a:lstStyle/>
          <a:p>
            <a:pPr>
              <a:lnSpc>
                <a:spcPct val="80000"/>
              </a:lnSpc>
            </a:pPr>
            <a:r>
              <a:rPr lang="en-US" sz="2400" b="1"/>
              <a:t>SHIFT : </a:t>
            </a:r>
          </a:p>
          <a:p>
            <a:pPr lvl="1">
              <a:lnSpc>
                <a:spcPct val="80000"/>
              </a:lnSpc>
            </a:pPr>
            <a:r>
              <a:rPr lang="en-US" sz="2000"/>
              <a:t>The status of the shift input line is stored along each key code in FIFO in the scanned key board mode. Till it is pulled low with a key closure it is pulled up internally to keep it high.</a:t>
            </a:r>
            <a:endParaRPr lang="en-US" sz="2000" b="1"/>
          </a:p>
          <a:p>
            <a:pPr>
              <a:lnSpc>
                <a:spcPct val="80000"/>
              </a:lnSpc>
            </a:pPr>
            <a:endParaRPr lang="en-US" sz="2000" b="1"/>
          </a:p>
          <a:p>
            <a:pPr>
              <a:lnSpc>
                <a:spcPct val="80000"/>
              </a:lnSpc>
            </a:pPr>
            <a:r>
              <a:rPr lang="en-US" sz="2000" b="1"/>
              <a:t>CNTL/STB – CONTROL/STROBED I/P Mode </a:t>
            </a:r>
          </a:p>
          <a:p>
            <a:pPr lvl="1">
              <a:lnSpc>
                <a:spcPct val="80000"/>
              </a:lnSpc>
            </a:pPr>
            <a:r>
              <a:rPr lang="en-US" sz="1800"/>
              <a:t>In the key board mode, this line is used as a control input and strobed in FIFO on a key closure.</a:t>
            </a:r>
            <a:endParaRPr lang="en-US" sz="1800" b="1"/>
          </a:p>
          <a:p>
            <a:pPr>
              <a:lnSpc>
                <a:spcPct val="80000"/>
              </a:lnSpc>
            </a:pPr>
            <a:r>
              <a:rPr lang="en-US" sz="2000" b="1"/>
              <a:t>BD bar – Blank Display </a:t>
            </a:r>
          </a:p>
          <a:p>
            <a:pPr lvl="1">
              <a:lnSpc>
                <a:spcPct val="80000"/>
              </a:lnSpc>
            </a:pPr>
            <a:r>
              <a:rPr lang="en-US" sz="1800"/>
              <a:t>This output pin is used to blank the display during digit switching or by a blanking command.</a:t>
            </a:r>
            <a:endParaRPr lang="en-US" sz="1800" b="1"/>
          </a:p>
          <a:p>
            <a:pPr>
              <a:lnSpc>
                <a:spcPct val="80000"/>
              </a:lnSpc>
            </a:pPr>
            <a:r>
              <a:rPr lang="en-US" sz="2000" b="1"/>
              <a:t>OUTA0 – OUTA3 and OUTB0 – OUTB3 </a:t>
            </a:r>
          </a:p>
          <a:p>
            <a:pPr>
              <a:lnSpc>
                <a:spcPct val="80000"/>
              </a:lnSpc>
            </a:pPr>
            <a:r>
              <a:rPr lang="en-US" sz="2000"/>
              <a:t>These are the output ports for two 16 X 4 (or one 16 X 8) internal display refresh registers. </a:t>
            </a:r>
          </a:p>
          <a:p>
            <a:pPr>
              <a:lnSpc>
                <a:spcPct val="80000"/>
              </a:lnSpc>
            </a:pPr>
            <a:r>
              <a:rPr lang="en-US" sz="2000"/>
              <a:t>The data from these lines is synchronized with the scan lines to scan the display and key board. </a:t>
            </a:r>
          </a:p>
          <a:p>
            <a:pPr>
              <a:lnSpc>
                <a:spcPct val="80000"/>
              </a:lnSpc>
            </a:pPr>
            <a:r>
              <a:rPr lang="en-US" sz="2000"/>
              <a:t>The two 4 – bit ports may also be used as one 8 – bit port.</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01A82EB6-FC45-48E3-8701-3C21FF50E27E}" type="slidenum">
              <a:rPr lang="en-US"/>
              <a:pPr/>
              <a:t>7</a:t>
            </a:fld>
            <a:endParaRPr lang="en-US"/>
          </a:p>
        </p:txBody>
      </p:sp>
      <p:sp>
        <p:nvSpPr>
          <p:cNvPr id="278530" name="Rectangle 2"/>
          <p:cNvSpPr>
            <a:spLocks noGrp="1" noChangeArrowheads="1"/>
          </p:cNvSpPr>
          <p:nvPr>
            <p:ph type="title"/>
          </p:nvPr>
        </p:nvSpPr>
        <p:spPr>
          <a:xfrm>
            <a:off x="152400" y="-19050"/>
            <a:ext cx="8839200" cy="685800"/>
          </a:xfrm>
        </p:spPr>
        <p:txBody>
          <a:bodyPr/>
          <a:lstStyle/>
          <a:p>
            <a:r>
              <a:rPr lang="en-US" sz="3600" b="1"/>
              <a:t>8253: Operating Modes</a:t>
            </a:r>
          </a:p>
        </p:txBody>
      </p:sp>
      <p:sp>
        <p:nvSpPr>
          <p:cNvPr id="278531" name="Rectangle 3"/>
          <p:cNvSpPr>
            <a:spLocks noGrp="1" noChangeArrowheads="1"/>
          </p:cNvSpPr>
          <p:nvPr>
            <p:ph type="body" idx="1"/>
          </p:nvPr>
        </p:nvSpPr>
        <p:spPr/>
        <p:txBody>
          <a:bodyPr/>
          <a:lstStyle/>
          <a:p>
            <a:pPr>
              <a:lnSpc>
                <a:spcPct val="80000"/>
              </a:lnSpc>
            </a:pPr>
            <a:r>
              <a:rPr lang="en-US" b="1"/>
              <a:t>MODE 0</a:t>
            </a:r>
            <a:endParaRPr lang="en-US"/>
          </a:p>
          <a:p>
            <a:pPr lvl="1">
              <a:lnSpc>
                <a:spcPct val="80000"/>
              </a:lnSpc>
            </a:pPr>
            <a:r>
              <a:rPr lang="en-US"/>
              <a:t>This mode of operation is generally called as interrupt on terminal count. </a:t>
            </a:r>
          </a:p>
          <a:p>
            <a:pPr lvl="1">
              <a:lnSpc>
                <a:spcPct val="80000"/>
              </a:lnSpc>
            </a:pPr>
            <a:r>
              <a:rPr lang="en-US"/>
              <a:t>In this mode the output is initially low after the mode is set. </a:t>
            </a:r>
          </a:p>
          <a:p>
            <a:pPr lvl="1">
              <a:lnSpc>
                <a:spcPct val="80000"/>
              </a:lnSpc>
            </a:pPr>
            <a:r>
              <a:rPr lang="en-US"/>
              <a:t>The output remains low even after the count value is loaded in the counter. </a:t>
            </a:r>
          </a:p>
          <a:p>
            <a:pPr lvl="1">
              <a:lnSpc>
                <a:spcPct val="80000"/>
              </a:lnSpc>
            </a:pPr>
            <a:r>
              <a:rPr lang="en-US"/>
              <a:t>The counter starts decrementing the count value after the falling edge of the clock, if the GATE input is high. </a:t>
            </a:r>
          </a:p>
          <a:p>
            <a:pPr lvl="1">
              <a:lnSpc>
                <a:spcPct val="80000"/>
              </a:lnSpc>
            </a:pPr>
            <a:r>
              <a:rPr lang="en-US"/>
              <a:t>The process of decrementing the counter continues at each falling edge of the clock till the terminal count is reached.</a:t>
            </a:r>
            <a:endParaRPr lang="en-US" b="1"/>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DF7CAB86-AF47-4D92-B420-1821A4756BD3}" type="slidenum">
              <a:rPr lang="en-US"/>
              <a:pPr/>
              <a:t>70</a:t>
            </a:fld>
            <a:endParaRPr lang="en-US"/>
          </a:p>
        </p:txBody>
      </p:sp>
      <p:sp>
        <p:nvSpPr>
          <p:cNvPr id="356354" name="Rectangle 2"/>
          <p:cNvSpPr>
            <a:spLocks noGrp="1" noChangeArrowheads="1"/>
          </p:cNvSpPr>
          <p:nvPr>
            <p:ph type="title"/>
          </p:nvPr>
        </p:nvSpPr>
        <p:spPr/>
        <p:txBody>
          <a:bodyPr/>
          <a:lstStyle/>
          <a:p>
            <a:r>
              <a:rPr lang="en-US" sz="3200"/>
              <a:t>8279: Pin Configurations and Logic Diagram</a:t>
            </a:r>
          </a:p>
        </p:txBody>
      </p:sp>
      <p:pic>
        <p:nvPicPr>
          <p:cNvPr id="356355" name="Picture 3"/>
          <p:cNvPicPr>
            <a:picLocks noGrp="1" noChangeAspect="1" noChangeArrowheads="1"/>
          </p:cNvPicPr>
          <p:nvPr>
            <p:ph type="body" idx="1"/>
          </p:nvPr>
        </p:nvPicPr>
        <p:blipFill>
          <a:blip r:embed="rId2"/>
          <a:srcRect/>
          <a:stretch>
            <a:fillRect/>
          </a:stretch>
        </p:blipFill>
        <p:spPr>
          <a:xfrm>
            <a:off x="914400" y="838200"/>
            <a:ext cx="7391400" cy="5562600"/>
          </a:xfr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44053B69-8022-41B4-86A3-598A7A3C37F9}" type="slidenum">
              <a:rPr lang="en-US"/>
              <a:pPr/>
              <a:t>71</a:t>
            </a:fld>
            <a:endParaRPr lang="en-US"/>
          </a:p>
        </p:txBody>
      </p:sp>
      <p:sp>
        <p:nvSpPr>
          <p:cNvPr id="357378" name="Rectangle 2"/>
          <p:cNvSpPr>
            <a:spLocks noGrp="1" noChangeArrowheads="1"/>
          </p:cNvSpPr>
          <p:nvPr>
            <p:ph type="title"/>
          </p:nvPr>
        </p:nvSpPr>
        <p:spPr/>
        <p:txBody>
          <a:bodyPr/>
          <a:lstStyle/>
          <a:p>
            <a:r>
              <a:rPr lang="en-US" sz="3600"/>
              <a:t>8279: Modes of Operation</a:t>
            </a:r>
          </a:p>
        </p:txBody>
      </p:sp>
      <p:sp>
        <p:nvSpPr>
          <p:cNvPr id="357379" name="Rectangle 3"/>
          <p:cNvSpPr>
            <a:spLocks noGrp="1" noChangeArrowheads="1"/>
          </p:cNvSpPr>
          <p:nvPr>
            <p:ph type="body" idx="1"/>
          </p:nvPr>
        </p:nvSpPr>
        <p:spPr/>
        <p:txBody>
          <a:bodyPr/>
          <a:lstStyle/>
          <a:p>
            <a:pPr marL="660400" indent="-660400"/>
            <a:r>
              <a:rPr lang="en-US" sz="2800" b="1"/>
              <a:t>Modes of Operation:</a:t>
            </a:r>
          </a:p>
          <a:p>
            <a:pPr marL="1035050" lvl="1" indent="-577850"/>
            <a:r>
              <a:rPr lang="en-US" sz="2400"/>
              <a:t>Input (keyboard) modes</a:t>
            </a:r>
          </a:p>
          <a:p>
            <a:pPr marL="1035050" lvl="1" indent="-577850"/>
            <a:r>
              <a:rPr lang="en-US" sz="2400"/>
              <a:t>Output (display) modes.</a:t>
            </a:r>
            <a:endParaRPr lang="en-US" sz="2400" b="1"/>
          </a:p>
          <a:p>
            <a:pPr marL="660400" indent="-660400"/>
            <a:r>
              <a:rPr lang="en-US" sz="2800" b="1"/>
              <a:t>Scanned Key board Mode: </a:t>
            </a:r>
          </a:p>
          <a:p>
            <a:pPr marL="1035050" lvl="1" indent="-577850"/>
            <a:r>
              <a:rPr lang="en-US" sz="2400"/>
              <a:t>This mode allows a key matrix to be interfaced using either encoded or decoded scans.</a:t>
            </a:r>
            <a:endParaRPr lang="en-US" sz="2400" b="1"/>
          </a:p>
          <a:p>
            <a:pPr marL="660400" indent="-660400"/>
            <a:r>
              <a:rPr lang="en-US" sz="2800" b="1"/>
              <a:t>Scanned Sensor Matrix: </a:t>
            </a:r>
          </a:p>
          <a:p>
            <a:pPr marL="1035050" lvl="1" indent="-577850"/>
            <a:r>
              <a:rPr lang="en-US" sz="2400"/>
              <a:t>In this mode, a sensor array can be interfaced with 8279 using either encoded or decoded scans.</a:t>
            </a:r>
            <a:endParaRPr lang="en-US" sz="2400" b="1"/>
          </a:p>
          <a:p>
            <a:pPr marL="660400" indent="-660400"/>
            <a:r>
              <a:rPr lang="en-US" sz="2800" b="1"/>
              <a:t>Strobed input </a:t>
            </a:r>
          </a:p>
          <a:p>
            <a:pPr marL="1035050" lvl="1" indent="-577850"/>
            <a:r>
              <a:rPr lang="en-US" sz="2400"/>
              <a:t>In this mode, if the control line goes low, the data on return lines, is stored in the FIFO byte by byte.</a:t>
            </a:r>
            <a:endParaRPr lang="en-US" sz="2400" b="1"/>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1879744F-0E98-424D-9CCE-740D650CBA80}" type="slidenum">
              <a:rPr lang="en-US"/>
              <a:pPr/>
              <a:t>72</a:t>
            </a:fld>
            <a:endParaRPr lang="en-US"/>
          </a:p>
        </p:txBody>
      </p:sp>
      <p:sp>
        <p:nvSpPr>
          <p:cNvPr id="358402" name="Rectangle 2"/>
          <p:cNvSpPr>
            <a:spLocks noGrp="1" noChangeArrowheads="1"/>
          </p:cNvSpPr>
          <p:nvPr>
            <p:ph type="title"/>
          </p:nvPr>
        </p:nvSpPr>
        <p:spPr/>
        <p:txBody>
          <a:bodyPr/>
          <a:lstStyle/>
          <a:p>
            <a:r>
              <a:rPr lang="en-US" sz="3600"/>
              <a:t>8279: Modes of Operation</a:t>
            </a:r>
          </a:p>
        </p:txBody>
      </p:sp>
      <p:sp>
        <p:nvSpPr>
          <p:cNvPr id="358403" name="Rectangle 3"/>
          <p:cNvSpPr>
            <a:spLocks noGrp="1" noChangeArrowheads="1"/>
          </p:cNvSpPr>
          <p:nvPr>
            <p:ph type="body" idx="1"/>
          </p:nvPr>
        </p:nvSpPr>
        <p:spPr/>
        <p:txBody>
          <a:bodyPr/>
          <a:lstStyle/>
          <a:p>
            <a:pPr marL="660400" indent="-660400"/>
            <a:r>
              <a:rPr lang="en-US" sz="2800" b="1"/>
              <a:t>Output (Display) modes:</a:t>
            </a:r>
          </a:p>
          <a:p>
            <a:pPr marL="1035050" lvl="1" indent="-577850"/>
            <a:r>
              <a:rPr lang="en-US" sz="2400"/>
              <a:t>8279 provides two output modes for selecting the display options. These are discussed briefly:</a:t>
            </a:r>
            <a:endParaRPr lang="en-US" sz="2400" b="1"/>
          </a:p>
          <a:p>
            <a:pPr marL="660400" indent="-660400"/>
            <a:r>
              <a:rPr lang="en-US" sz="2800" b="1"/>
              <a:t>Display scan:</a:t>
            </a:r>
          </a:p>
          <a:p>
            <a:pPr marL="1035050" lvl="1" indent="-577850"/>
            <a:r>
              <a:rPr lang="en-US" sz="2400"/>
              <a:t>In this mode, 8279 provides 8 or 16 character multiplexed displays those can be organized as dual 4 bit or single 8 bit display units.</a:t>
            </a:r>
            <a:endParaRPr lang="en-US" sz="2400" b="1"/>
          </a:p>
          <a:p>
            <a:pPr marL="660400" indent="-660400"/>
            <a:r>
              <a:rPr lang="en-US" sz="2800" b="1"/>
              <a:t>Display Entry</a:t>
            </a:r>
          </a:p>
          <a:p>
            <a:pPr marL="1035050" lvl="1" indent="-577850"/>
            <a:r>
              <a:rPr lang="en-US" sz="2400"/>
              <a:t>right entry or left entry mode </a:t>
            </a:r>
          </a:p>
          <a:p>
            <a:pPr marL="1035050" lvl="1" indent="-577850"/>
            <a:r>
              <a:rPr lang="en-US" sz="2400"/>
              <a:t>8279 allows options for data entry on the displays. </a:t>
            </a:r>
          </a:p>
          <a:p>
            <a:pPr marL="1035050" lvl="1" indent="-577850"/>
            <a:r>
              <a:rPr lang="en-US" sz="2400"/>
              <a:t>The display data is entered for display either from the right side or from the left side. </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C1A8205-73ED-40D2-A88B-360A7B47F9A3}" type="slidenum">
              <a:rPr lang="en-US"/>
              <a:pPr/>
              <a:t>73</a:t>
            </a:fld>
            <a:endParaRPr lang="en-US"/>
          </a:p>
        </p:txBody>
      </p:sp>
      <p:sp>
        <p:nvSpPr>
          <p:cNvPr id="359426" name="Rectangle 2"/>
          <p:cNvSpPr>
            <a:spLocks noGrp="1" noChangeArrowheads="1"/>
          </p:cNvSpPr>
          <p:nvPr>
            <p:ph type="title"/>
          </p:nvPr>
        </p:nvSpPr>
        <p:spPr/>
        <p:txBody>
          <a:bodyPr/>
          <a:lstStyle/>
          <a:p>
            <a:r>
              <a:rPr lang="en-US" sz="3600"/>
              <a:t>8279: Command Words</a:t>
            </a:r>
          </a:p>
        </p:txBody>
      </p:sp>
      <p:sp>
        <p:nvSpPr>
          <p:cNvPr id="359427" name="Rectangle 3"/>
          <p:cNvSpPr>
            <a:spLocks noGrp="1" noChangeArrowheads="1"/>
          </p:cNvSpPr>
          <p:nvPr>
            <p:ph type="body" idx="1"/>
          </p:nvPr>
        </p:nvSpPr>
        <p:spPr>
          <a:xfrm>
            <a:off x="152400" y="838200"/>
            <a:ext cx="8839200" cy="3733800"/>
          </a:xfrm>
        </p:spPr>
        <p:txBody>
          <a:bodyPr/>
          <a:lstStyle/>
          <a:p>
            <a:pPr marL="609600" indent="-609600">
              <a:lnSpc>
                <a:spcPct val="90000"/>
              </a:lnSpc>
            </a:pPr>
            <a:r>
              <a:rPr lang="en-US"/>
              <a:t>All the command words or status words are written or read with A0 =1 and CS bar =0 to or from 8279.</a:t>
            </a:r>
          </a:p>
          <a:p>
            <a:pPr marL="990600" lvl="1" indent="-533400">
              <a:lnSpc>
                <a:spcPct val="90000"/>
              </a:lnSpc>
            </a:pPr>
            <a:endParaRPr lang="en-US" b="1"/>
          </a:p>
          <a:p>
            <a:pPr marL="990600" lvl="1" indent="-533400">
              <a:lnSpc>
                <a:spcPct val="90000"/>
              </a:lnSpc>
            </a:pPr>
            <a:r>
              <a:rPr lang="en-US" b="1"/>
              <a:t>Keyboard Display Mode Set </a:t>
            </a:r>
          </a:p>
          <a:p>
            <a:pPr marL="1371600" lvl="2" indent="-457200">
              <a:lnSpc>
                <a:spcPct val="90000"/>
              </a:lnSpc>
            </a:pPr>
            <a:r>
              <a:rPr lang="en-US"/>
              <a:t>The format of the command word to select different modes of operation of 8279 is given below with its bit definitions.</a:t>
            </a:r>
            <a:endParaRPr lang="en-US" b="1"/>
          </a:p>
        </p:txBody>
      </p:sp>
      <p:pic>
        <p:nvPicPr>
          <p:cNvPr id="359428" name="Picture 4"/>
          <p:cNvPicPr>
            <a:picLocks noChangeAspect="1" noChangeArrowheads="1"/>
          </p:cNvPicPr>
          <p:nvPr/>
        </p:nvPicPr>
        <p:blipFill>
          <a:blip r:embed="rId2"/>
          <a:srcRect/>
          <a:stretch>
            <a:fillRect/>
          </a:stretch>
        </p:blipFill>
        <p:spPr bwMode="auto">
          <a:xfrm>
            <a:off x="1371600" y="4648200"/>
            <a:ext cx="6216650" cy="622300"/>
          </a:xfrm>
          <a:prstGeom prst="rect">
            <a:avLst/>
          </a:prstGeom>
          <a:noFill/>
          <a:ln w="9525">
            <a:noFill/>
            <a:miter lim="800000"/>
            <a:headEnd/>
            <a:tailEnd/>
          </a:ln>
          <a:effec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p:txBody>
          <a:bodyPr/>
          <a:lstStyle/>
          <a:p>
            <a:fld id="{EF20272B-5F87-4343-8E85-A8723B9A7A24}" type="slidenum">
              <a:rPr lang="en-US"/>
              <a:pPr/>
              <a:t>74</a:t>
            </a:fld>
            <a:endParaRPr lang="en-US"/>
          </a:p>
        </p:txBody>
      </p:sp>
      <p:sp>
        <p:nvSpPr>
          <p:cNvPr id="362498" name="Rectangle 2"/>
          <p:cNvSpPr>
            <a:spLocks noGrp="1" noChangeArrowheads="1"/>
          </p:cNvSpPr>
          <p:nvPr>
            <p:ph type="title"/>
          </p:nvPr>
        </p:nvSpPr>
        <p:spPr/>
        <p:txBody>
          <a:bodyPr/>
          <a:lstStyle/>
          <a:p>
            <a:r>
              <a:rPr lang="en-US" sz="3600"/>
              <a:t>8279: Command Words</a:t>
            </a:r>
          </a:p>
        </p:txBody>
      </p:sp>
      <p:sp>
        <p:nvSpPr>
          <p:cNvPr id="362499" name="Rectangle 3"/>
          <p:cNvSpPr>
            <a:spLocks noGrp="1" noChangeArrowheads="1"/>
          </p:cNvSpPr>
          <p:nvPr>
            <p:ph type="body" sz="half" idx="1"/>
          </p:nvPr>
        </p:nvSpPr>
        <p:spPr>
          <a:xfrm>
            <a:off x="152400" y="838200"/>
            <a:ext cx="4343400" cy="685800"/>
          </a:xfrm>
        </p:spPr>
        <p:txBody>
          <a:bodyPr/>
          <a:lstStyle/>
          <a:p>
            <a:pPr lvl="1"/>
            <a:r>
              <a:rPr lang="en-US" sz="2000" b="1"/>
              <a:t>Keyboard Display Mode Set </a:t>
            </a:r>
          </a:p>
          <a:p>
            <a:pPr>
              <a:buFontTx/>
              <a:buNone/>
            </a:pPr>
            <a:endParaRPr lang="en-US" sz="2400"/>
          </a:p>
        </p:txBody>
      </p:sp>
      <p:pic>
        <p:nvPicPr>
          <p:cNvPr id="362501" name="Picture 5"/>
          <p:cNvPicPr>
            <a:picLocks noGrp="1" noChangeAspect="1" noChangeArrowheads="1"/>
          </p:cNvPicPr>
          <p:nvPr>
            <p:ph type="body" sz="half" idx="2"/>
          </p:nvPr>
        </p:nvPicPr>
        <p:blipFill>
          <a:blip r:embed="rId2"/>
          <a:srcRect/>
          <a:stretch>
            <a:fillRect/>
          </a:stretch>
        </p:blipFill>
        <p:spPr>
          <a:xfrm>
            <a:off x="990600" y="1524000"/>
            <a:ext cx="7162800" cy="4627563"/>
          </a:xfrm>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5C9FDA90-C847-42AA-A367-0012A4496A2E}" type="slidenum">
              <a:rPr lang="en-US"/>
              <a:pPr/>
              <a:t>75</a:t>
            </a:fld>
            <a:endParaRPr lang="en-US"/>
          </a:p>
        </p:txBody>
      </p:sp>
      <p:sp>
        <p:nvSpPr>
          <p:cNvPr id="364546" name="Rectangle 2"/>
          <p:cNvSpPr>
            <a:spLocks noGrp="1" noChangeArrowheads="1"/>
          </p:cNvSpPr>
          <p:nvPr>
            <p:ph type="title"/>
          </p:nvPr>
        </p:nvSpPr>
        <p:spPr/>
        <p:txBody>
          <a:bodyPr/>
          <a:lstStyle/>
          <a:p>
            <a:r>
              <a:rPr lang="en-US" sz="3600"/>
              <a:t>8279: Command Words</a:t>
            </a:r>
          </a:p>
        </p:txBody>
      </p:sp>
      <p:sp>
        <p:nvSpPr>
          <p:cNvPr id="364547" name="Rectangle 3"/>
          <p:cNvSpPr>
            <a:spLocks noGrp="1" noChangeArrowheads="1"/>
          </p:cNvSpPr>
          <p:nvPr>
            <p:ph type="body" idx="1"/>
          </p:nvPr>
        </p:nvSpPr>
        <p:spPr/>
        <p:txBody>
          <a:bodyPr/>
          <a:lstStyle/>
          <a:p>
            <a:r>
              <a:rPr lang="en-US"/>
              <a:t>Programmable Clock:</a:t>
            </a:r>
          </a:p>
          <a:p>
            <a:endParaRPr lang="en-US"/>
          </a:p>
          <a:p>
            <a:r>
              <a:rPr lang="en-US"/>
              <a:t>Read FIFO Sensor RAM:</a:t>
            </a:r>
          </a:p>
          <a:p>
            <a:endParaRPr lang="en-US"/>
          </a:p>
          <a:p>
            <a:r>
              <a:rPr lang="en-US"/>
              <a:t>Read Display RAM:</a:t>
            </a:r>
          </a:p>
          <a:p>
            <a:endParaRPr lang="en-US"/>
          </a:p>
          <a:p>
            <a:r>
              <a:rPr lang="en-US"/>
              <a:t>Write Display RAM:</a:t>
            </a:r>
          </a:p>
          <a:p>
            <a:endParaRPr lang="en-US"/>
          </a:p>
        </p:txBody>
      </p:sp>
      <p:pic>
        <p:nvPicPr>
          <p:cNvPr id="364548" name="Picture 4"/>
          <p:cNvPicPr>
            <a:picLocks noChangeAspect="1" noChangeArrowheads="1"/>
          </p:cNvPicPr>
          <p:nvPr/>
        </p:nvPicPr>
        <p:blipFill>
          <a:blip r:embed="rId2"/>
          <a:srcRect/>
          <a:stretch>
            <a:fillRect/>
          </a:stretch>
        </p:blipFill>
        <p:spPr bwMode="auto">
          <a:xfrm>
            <a:off x="1066800" y="1371600"/>
            <a:ext cx="6170613" cy="612775"/>
          </a:xfrm>
          <a:prstGeom prst="rect">
            <a:avLst/>
          </a:prstGeom>
          <a:noFill/>
          <a:ln w="9525">
            <a:noFill/>
            <a:miter lim="800000"/>
            <a:headEnd/>
            <a:tailEnd/>
          </a:ln>
          <a:effectLst/>
        </p:spPr>
      </p:pic>
      <p:pic>
        <p:nvPicPr>
          <p:cNvPr id="364550" name="Picture 6"/>
          <p:cNvPicPr>
            <a:picLocks noChangeAspect="1" noChangeArrowheads="1"/>
          </p:cNvPicPr>
          <p:nvPr/>
        </p:nvPicPr>
        <p:blipFill>
          <a:blip r:embed="rId3"/>
          <a:srcRect/>
          <a:stretch>
            <a:fillRect/>
          </a:stretch>
        </p:blipFill>
        <p:spPr bwMode="auto">
          <a:xfrm>
            <a:off x="1219200" y="2514600"/>
            <a:ext cx="6316663" cy="676275"/>
          </a:xfrm>
          <a:prstGeom prst="rect">
            <a:avLst/>
          </a:prstGeom>
          <a:noFill/>
          <a:ln w="9525">
            <a:noFill/>
            <a:miter lim="800000"/>
            <a:headEnd/>
            <a:tailEnd/>
          </a:ln>
          <a:effectLst/>
        </p:spPr>
      </p:pic>
      <p:pic>
        <p:nvPicPr>
          <p:cNvPr id="364551" name="Picture 7"/>
          <p:cNvPicPr>
            <a:picLocks noChangeAspect="1" noChangeArrowheads="1"/>
          </p:cNvPicPr>
          <p:nvPr/>
        </p:nvPicPr>
        <p:blipFill>
          <a:blip r:embed="rId4"/>
          <a:srcRect/>
          <a:stretch>
            <a:fillRect/>
          </a:stretch>
        </p:blipFill>
        <p:spPr bwMode="auto">
          <a:xfrm>
            <a:off x="1219200" y="3657600"/>
            <a:ext cx="6307138" cy="722313"/>
          </a:xfrm>
          <a:prstGeom prst="rect">
            <a:avLst/>
          </a:prstGeom>
          <a:noFill/>
          <a:ln w="9525">
            <a:noFill/>
            <a:miter lim="800000"/>
            <a:headEnd/>
            <a:tailEnd/>
          </a:ln>
          <a:effectLst/>
        </p:spPr>
      </p:pic>
      <p:pic>
        <p:nvPicPr>
          <p:cNvPr id="364552" name="Picture 8"/>
          <p:cNvPicPr>
            <a:picLocks noChangeAspect="1" noChangeArrowheads="1"/>
          </p:cNvPicPr>
          <p:nvPr/>
        </p:nvPicPr>
        <p:blipFill>
          <a:blip r:embed="rId5"/>
          <a:srcRect/>
          <a:stretch>
            <a:fillRect/>
          </a:stretch>
        </p:blipFill>
        <p:spPr bwMode="auto">
          <a:xfrm>
            <a:off x="1143000" y="5029200"/>
            <a:ext cx="6334125" cy="7127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90D44680-452A-4F9D-B163-00CB0BE26689}" type="slidenum">
              <a:rPr lang="en-US"/>
              <a:pPr/>
              <a:t>76</a:t>
            </a:fld>
            <a:endParaRPr lang="en-US"/>
          </a:p>
        </p:txBody>
      </p:sp>
      <p:sp>
        <p:nvSpPr>
          <p:cNvPr id="365570" name="Rectangle 2"/>
          <p:cNvSpPr>
            <a:spLocks noGrp="1" noChangeArrowheads="1"/>
          </p:cNvSpPr>
          <p:nvPr>
            <p:ph type="title"/>
          </p:nvPr>
        </p:nvSpPr>
        <p:spPr/>
        <p:txBody>
          <a:bodyPr/>
          <a:lstStyle/>
          <a:p>
            <a:r>
              <a:rPr lang="en-US" sz="3600"/>
              <a:t>8279: Command Words</a:t>
            </a:r>
          </a:p>
        </p:txBody>
      </p:sp>
      <p:sp>
        <p:nvSpPr>
          <p:cNvPr id="365571" name="Rectangle 3"/>
          <p:cNvSpPr>
            <a:spLocks noGrp="1" noChangeArrowheads="1"/>
          </p:cNvSpPr>
          <p:nvPr>
            <p:ph type="body" idx="1"/>
          </p:nvPr>
        </p:nvSpPr>
        <p:spPr/>
        <p:txBody>
          <a:bodyPr/>
          <a:lstStyle/>
          <a:p>
            <a:r>
              <a:rPr lang="en-US"/>
              <a:t>Display Write Inhibit/Blanking:</a:t>
            </a:r>
          </a:p>
          <a:p>
            <a:endParaRPr lang="en-US"/>
          </a:p>
          <a:p>
            <a:r>
              <a:rPr lang="en-US"/>
              <a:t>Clear Display RAM:</a:t>
            </a:r>
          </a:p>
          <a:p>
            <a:endParaRPr lang="en-US"/>
          </a:p>
          <a:p>
            <a:r>
              <a:rPr lang="en-US"/>
              <a:t>End Interrupt/Error Mode Set:</a:t>
            </a:r>
          </a:p>
          <a:p>
            <a:endParaRPr lang="en-US"/>
          </a:p>
        </p:txBody>
      </p:sp>
      <p:pic>
        <p:nvPicPr>
          <p:cNvPr id="365572" name="Picture 4"/>
          <p:cNvPicPr>
            <a:picLocks noChangeAspect="1" noChangeArrowheads="1"/>
          </p:cNvPicPr>
          <p:nvPr/>
        </p:nvPicPr>
        <p:blipFill>
          <a:blip r:embed="rId2"/>
          <a:srcRect/>
          <a:stretch>
            <a:fillRect/>
          </a:stretch>
        </p:blipFill>
        <p:spPr bwMode="auto">
          <a:xfrm>
            <a:off x="1143000" y="1371600"/>
            <a:ext cx="6362700" cy="685800"/>
          </a:xfrm>
          <a:prstGeom prst="rect">
            <a:avLst/>
          </a:prstGeom>
          <a:noFill/>
          <a:ln w="9525">
            <a:noFill/>
            <a:miter lim="800000"/>
            <a:headEnd/>
            <a:tailEnd/>
          </a:ln>
          <a:effectLst/>
        </p:spPr>
      </p:pic>
      <p:pic>
        <p:nvPicPr>
          <p:cNvPr id="365573" name="Picture 5"/>
          <p:cNvPicPr>
            <a:picLocks noChangeAspect="1" noChangeArrowheads="1"/>
          </p:cNvPicPr>
          <p:nvPr/>
        </p:nvPicPr>
        <p:blipFill>
          <a:blip r:embed="rId3"/>
          <a:srcRect/>
          <a:stretch>
            <a:fillRect/>
          </a:stretch>
        </p:blipFill>
        <p:spPr bwMode="auto">
          <a:xfrm>
            <a:off x="990600" y="2514600"/>
            <a:ext cx="6453188" cy="695325"/>
          </a:xfrm>
          <a:prstGeom prst="rect">
            <a:avLst/>
          </a:prstGeom>
          <a:noFill/>
          <a:ln w="9525">
            <a:noFill/>
            <a:miter lim="800000"/>
            <a:headEnd/>
            <a:tailEnd/>
          </a:ln>
          <a:effectLst/>
        </p:spPr>
      </p:pic>
      <p:pic>
        <p:nvPicPr>
          <p:cNvPr id="365575" name="Picture 7"/>
          <p:cNvPicPr>
            <a:picLocks noChangeAspect="1" noChangeArrowheads="1"/>
          </p:cNvPicPr>
          <p:nvPr/>
        </p:nvPicPr>
        <p:blipFill>
          <a:blip r:embed="rId4"/>
          <a:srcRect/>
          <a:stretch>
            <a:fillRect/>
          </a:stretch>
        </p:blipFill>
        <p:spPr bwMode="auto">
          <a:xfrm>
            <a:off x="1066800" y="3962400"/>
            <a:ext cx="6370638" cy="658813"/>
          </a:xfrm>
          <a:prstGeom prst="rect">
            <a:avLst/>
          </a:prstGeom>
          <a:noFill/>
          <a:ln w="9525">
            <a:noFill/>
            <a:miter lim="800000"/>
            <a:headEnd/>
            <a:tailEnd/>
          </a:ln>
          <a:effec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7C2E0D0B-D899-4B6E-A04A-7C1F5E7E6C8D}" type="slidenum">
              <a:rPr lang="en-US"/>
              <a:pPr/>
              <a:t>77</a:t>
            </a:fld>
            <a:endParaRPr lang="en-US"/>
          </a:p>
        </p:txBody>
      </p:sp>
      <p:sp>
        <p:nvSpPr>
          <p:cNvPr id="360450" name="Rectangle 2"/>
          <p:cNvSpPr>
            <a:spLocks noGrp="1" noChangeArrowheads="1"/>
          </p:cNvSpPr>
          <p:nvPr>
            <p:ph type="title"/>
          </p:nvPr>
        </p:nvSpPr>
        <p:spPr/>
        <p:txBody>
          <a:bodyPr/>
          <a:lstStyle/>
          <a:p>
            <a:r>
              <a:rPr lang="en-US" sz="3600"/>
              <a:t>8279: Command Words</a:t>
            </a:r>
          </a:p>
        </p:txBody>
      </p:sp>
      <p:sp>
        <p:nvSpPr>
          <p:cNvPr id="360451" name="Rectangle 3"/>
          <p:cNvSpPr>
            <a:spLocks noGrp="1" noChangeArrowheads="1"/>
          </p:cNvSpPr>
          <p:nvPr>
            <p:ph type="body" idx="1"/>
          </p:nvPr>
        </p:nvSpPr>
        <p:spPr/>
        <p:txBody>
          <a:bodyPr/>
          <a:lstStyle/>
          <a:p>
            <a:pPr lvl="1">
              <a:lnSpc>
                <a:spcPct val="90000"/>
              </a:lnSpc>
            </a:pPr>
            <a:r>
              <a:rPr lang="en-US" b="1"/>
              <a:t>Read Display RAM </a:t>
            </a:r>
            <a:r>
              <a:rPr lang="en-US"/>
              <a:t>This command enables a programmer to read the display RAM data.</a:t>
            </a:r>
            <a:endParaRPr lang="en-US" b="1"/>
          </a:p>
          <a:p>
            <a:pPr lvl="1">
              <a:lnSpc>
                <a:spcPct val="90000"/>
              </a:lnSpc>
            </a:pPr>
            <a:r>
              <a:rPr lang="en-US" b="1"/>
              <a:t>Display Write inhibit/Blanking </a:t>
            </a:r>
            <a:r>
              <a:rPr lang="en-US"/>
              <a:t>The IW (Inhibit Write flag) bits are used to mask the individual nibble as shown in the above command.</a:t>
            </a:r>
            <a:endParaRPr lang="en-US" b="1"/>
          </a:p>
          <a:p>
            <a:pPr lvl="1">
              <a:lnSpc>
                <a:spcPct val="90000"/>
              </a:lnSpc>
            </a:pPr>
            <a:r>
              <a:rPr lang="en-US" b="1"/>
              <a:t>Clear Display RAM </a:t>
            </a:r>
            <a:r>
              <a:rPr lang="en-US"/>
              <a:t>The CD2,CD1,CD0 is a selectable blanking code to clear all the rows of the display RAM as given below. </a:t>
            </a:r>
          </a:p>
          <a:p>
            <a:pPr lvl="1">
              <a:lnSpc>
                <a:spcPct val="90000"/>
              </a:lnSpc>
            </a:pPr>
            <a:r>
              <a:rPr lang="en-US"/>
              <a:t>CD2 must be 1 for enabling the clear display command.</a:t>
            </a:r>
          </a:p>
          <a:p>
            <a:pPr lvl="1">
              <a:lnSpc>
                <a:spcPct val="90000"/>
              </a:lnSpc>
            </a:pPr>
            <a:r>
              <a:rPr lang="en-US"/>
              <a:t>For the sensor matrix mode, this command lowers the IRQ line and enables further writing into the RAM.</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CFE02494-E6C6-4E54-94FA-23136F9F2077}" type="slidenum">
              <a:rPr lang="en-US"/>
              <a:pPr/>
              <a:t>78</a:t>
            </a:fld>
            <a:endParaRPr lang="en-US"/>
          </a:p>
        </p:txBody>
      </p:sp>
      <p:sp>
        <p:nvSpPr>
          <p:cNvPr id="361474" name="Rectangle 2"/>
          <p:cNvSpPr>
            <a:spLocks noGrp="1" noChangeArrowheads="1"/>
          </p:cNvSpPr>
          <p:nvPr>
            <p:ph type="title"/>
          </p:nvPr>
        </p:nvSpPr>
        <p:spPr/>
        <p:txBody>
          <a:bodyPr/>
          <a:lstStyle/>
          <a:p>
            <a:r>
              <a:rPr lang="en-US" sz="3600"/>
              <a:t>8279: Command Words</a:t>
            </a:r>
          </a:p>
        </p:txBody>
      </p:sp>
      <p:sp>
        <p:nvSpPr>
          <p:cNvPr id="361475" name="Rectangle 3"/>
          <p:cNvSpPr>
            <a:spLocks noGrp="1" noChangeArrowheads="1"/>
          </p:cNvSpPr>
          <p:nvPr>
            <p:ph type="body" idx="1"/>
          </p:nvPr>
        </p:nvSpPr>
        <p:spPr/>
        <p:txBody>
          <a:bodyPr/>
          <a:lstStyle/>
          <a:p>
            <a:pPr lvl="1"/>
            <a:r>
              <a:rPr lang="en-US" b="1"/>
              <a:t>Programmable Clock </a:t>
            </a:r>
            <a:r>
              <a:rPr lang="en-US"/>
              <a:t>The clock for operation of 8279 is obtained by dividing the external clock input signal by a programmable constant called prescaler.</a:t>
            </a:r>
          </a:p>
          <a:p>
            <a:pPr lvl="1"/>
            <a:r>
              <a:rPr lang="en-US"/>
              <a:t>PPPPP is a 5 bit binary constant. The input frequency is divided by a decimal constant ranging from 2 to 31, decided by the bits of an internal prescaler, PPPPP.</a:t>
            </a:r>
            <a:endParaRPr lang="en-US" b="1"/>
          </a:p>
          <a:p>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5787568-260B-4583-AB2D-FFAEC8607DA5}" type="slidenum">
              <a:rPr lang="en-US"/>
              <a:pPr/>
              <a:t>79</a:t>
            </a:fld>
            <a:endParaRPr lang="en-US"/>
          </a:p>
        </p:txBody>
      </p:sp>
      <p:sp>
        <p:nvSpPr>
          <p:cNvPr id="366594" name="AutoShape 2"/>
          <p:cNvSpPr>
            <a:spLocks noGrp="1" noChangeAspect="1" noChangeArrowheads="1"/>
          </p:cNvSpPr>
          <p:nvPr>
            <p:ph type="title"/>
          </p:nvPr>
        </p:nvSpPr>
        <p:spPr/>
        <p:txBody>
          <a:bodyPr/>
          <a:lstStyle/>
          <a:p>
            <a:r>
              <a:rPr lang="en-US" sz="3600"/>
              <a:t>8279: Key Code and Status Data Format</a:t>
            </a:r>
          </a:p>
        </p:txBody>
      </p:sp>
      <p:sp>
        <p:nvSpPr>
          <p:cNvPr id="366595" name="Rectangle 3"/>
          <p:cNvSpPr>
            <a:spLocks noGrp="1" noChangeArrowheads="1"/>
          </p:cNvSpPr>
          <p:nvPr>
            <p:ph type="body" idx="1"/>
          </p:nvPr>
        </p:nvSpPr>
        <p:spPr/>
        <p:txBody>
          <a:bodyPr/>
          <a:lstStyle/>
          <a:p>
            <a:r>
              <a:rPr lang="en-US" b="1"/>
              <a:t>Key – code Data Formats </a:t>
            </a:r>
          </a:p>
          <a:p>
            <a:pPr lvl="1"/>
            <a:r>
              <a:rPr lang="en-US"/>
              <a:t>After a valid key closure, the key code is entered as a byte code into the FIFO RAM, in the following format, in scanned keyboard mode.</a:t>
            </a:r>
          </a:p>
        </p:txBody>
      </p:sp>
      <p:pic>
        <p:nvPicPr>
          <p:cNvPr id="366596" name="Picture 4"/>
          <p:cNvPicPr>
            <a:picLocks noChangeAspect="1" noChangeArrowheads="1"/>
          </p:cNvPicPr>
          <p:nvPr/>
        </p:nvPicPr>
        <p:blipFill>
          <a:blip r:embed="rId2"/>
          <a:srcRect/>
          <a:stretch>
            <a:fillRect/>
          </a:stretch>
        </p:blipFill>
        <p:spPr bwMode="auto">
          <a:xfrm>
            <a:off x="1524000" y="3352800"/>
            <a:ext cx="6188075" cy="2112963"/>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EDF048AB-B03D-4C88-9F88-75D56E269D34}" type="slidenum">
              <a:rPr lang="en-US"/>
              <a:pPr/>
              <a:t>8</a:t>
            </a:fld>
            <a:endParaRPr lang="en-US"/>
          </a:p>
        </p:txBody>
      </p:sp>
      <p:sp>
        <p:nvSpPr>
          <p:cNvPr id="282626" name="Rectangle 2"/>
          <p:cNvSpPr>
            <a:spLocks noGrp="1" noChangeArrowheads="1"/>
          </p:cNvSpPr>
          <p:nvPr>
            <p:ph type="title"/>
          </p:nvPr>
        </p:nvSpPr>
        <p:spPr/>
        <p:txBody>
          <a:bodyPr/>
          <a:lstStyle/>
          <a:p>
            <a:r>
              <a:rPr lang="en-US" sz="3600" b="1"/>
              <a:t>8253: Operating Modes</a:t>
            </a:r>
          </a:p>
        </p:txBody>
      </p:sp>
      <p:sp>
        <p:nvSpPr>
          <p:cNvPr id="282627" name="Rectangle 3"/>
          <p:cNvSpPr>
            <a:spLocks noGrp="1" noChangeArrowheads="1"/>
          </p:cNvSpPr>
          <p:nvPr>
            <p:ph type="body" idx="1"/>
          </p:nvPr>
        </p:nvSpPr>
        <p:spPr/>
        <p:txBody>
          <a:bodyPr/>
          <a:lstStyle/>
          <a:p>
            <a:pPr>
              <a:lnSpc>
                <a:spcPct val="90000"/>
              </a:lnSpc>
            </a:pPr>
            <a:r>
              <a:rPr lang="en-US" sz="2800" b="1"/>
              <a:t>MODE 1</a:t>
            </a:r>
            <a:endParaRPr lang="en-US" sz="2800"/>
          </a:p>
          <a:p>
            <a:pPr lvl="1">
              <a:lnSpc>
                <a:spcPct val="90000"/>
              </a:lnSpc>
            </a:pPr>
            <a:r>
              <a:rPr lang="en-US" sz="2400"/>
              <a:t>This mode of operation of 8253 is called programmable one shot mode. </a:t>
            </a:r>
          </a:p>
          <a:p>
            <a:pPr lvl="1">
              <a:lnSpc>
                <a:spcPct val="90000"/>
              </a:lnSpc>
            </a:pPr>
            <a:r>
              <a:rPr lang="en-US" sz="2400"/>
              <a:t>As the name implies, in this mode, 8253 can be used as mono-stable multivibrator. </a:t>
            </a:r>
          </a:p>
          <a:p>
            <a:pPr lvl="1">
              <a:lnSpc>
                <a:spcPct val="90000"/>
              </a:lnSpc>
            </a:pPr>
            <a:r>
              <a:rPr lang="en-US" sz="2400"/>
              <a:t>The duration of the quasistable state of the mono-stable multivibrator is decided by the count loaded in the count register. </a:t>
            </a:r>
          </a:p>
          <a:p>
            <a:pPr lvl="1">
              <a:lnSpc>
                <a:spcPct val="90000"/>
              </a:lnSpc>
            </a:pPr>
            <a:r>
              <a:rPr lang="en-US" sz="2400"/>
              <a:t>The gate input is used as trigger input in this mode of operation. </a:t>
            </a:r>
          </a:p>
          <a:p>
            <a:pPr lvl="1">
              <a:lnSpc>
                <a:spcPct val="90000"/>
              </a:lnSpc>
            </a:pPr>
            <a:r>
              <a:rPr lang="en-US" sz="2400"/>
              <a:t>Normally the output remains high till the suitable count loaded in the count register and a trigger is applied. </a:t>
            </a:r>
          </a:p>
          <a:p>
            <a:pPr lvl="1">
              <a:lnSpc>
                <a:spcPct val="90000"/>
              </a:lnSpc>
            </a:pPr>
            <a:r>
              <a:rPr lang="en-US" sz="2400"/>
              <a:t>After the application of trigger (on the positive edge), the output goes low and remains low till the count becomes zero.</a:t>
            </a:r>
            <a:endParaRPr lang="en-US" sz="200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FAAA5F3-F375-4A09-A8F5-933AD123D521}" type="slidenum">
              <a:rPr lang="en-US"/>
              <a:pPr/>
              <a:t>80</a:t>
            </a:fld>
            <a:endParaRPr lang="en-US"/>
          </a:p>
        </p:txBody>
      </p:sp>
      <p:sp>
        <p:nvSpPr>
          <p:cNvPr id="367618" name="AutoShape 2"/>
          <p:cNvSpPr>
            <a:spLocks noGrp="1" noChangeAspect="1" noChangeArrowheads="1"/>
          </p:cNvSpPr>
          <p:nvPr>
            <p:ph type="title"/>
          </p:nvPr>
        </p:nvSpPr>
        <p:spPr/>
        <p:txBody>
          <a:bodyPr/>
          <a:lstStyle/>
          <a:p>
            <a:r>
              <a:rPr lang="en-US" sz="3600"/>
              <a:t>8279: Key Code and Status Data Format</a:t>
            </a:r>
          </a:p>
        </p:txBody>
      </p:sp>
      <p:sp>
        <p:nvSpPr>
          <p:cNvPr id="367622" name="Rectangle 6"/>
          <p:cNvSpPr>
            <a:spLocks noGrp="1" noChangeArrowheads="1"/>
          </p:cNvSpPr>
          <p:nvPr>
            <p:ph type="body" idx="1"/>
          </p:nvPr>
        </p:nvSpPr>
        <p:spPr>
          <a:xfrm>
            <a:off x="152400" y="838200"/>
            <a:ext cx="8839200" cy="4114800"/>
          </a:xfrm>
        </p:spPr>
        <p:txBody>
          <a:bodyPr/>
          <a:lstStyle/>
          <a:p>
            <a:pPr lvl="1"/>
            <a:r>
              <a:rPr lang="en-US"/>
              <a:t>In the sensor matrix mode, the data from the return lines is directly entered into an appropriate row of sensor RAM, that identifies the row of the sensor that changed its status. </a:t>
            </a:r>
          </a:p>
          <a:p>
            <a:pPr lvl="1"/>
            <a:r>
              <a:rPr lang="en-US"/>
              <a:t>The SHIFT and CNTL keys are ignored in this mode. RL bits represents the return lines. Rn represents the sensor RAM row number that is equal to the row number of the sensor array in which the status change was detected.</a:t>
            </a:r>
          </a:p>
        </p:txBody>
      </p:sp>
      <p:pic>
        <p:nvPicPr>
          <p:cNvPr id="367624" name="Picture 8"/>
          <p:cNvPicPr>
            <a:picLocks noChangeAspect="1" noChangeArrowheads="1"/>
          </p:cNvPicPr>
          <p:nvPr/>
        </p:nvPicPr>
        <p:blipFill>
          <a:blip r:embed="rId2"/>
          <a:srcRect/>
          <a:stretch>
            <a:fillRect/>
          </a:stretch>
        </p:blipFill>
        <p:spPr bwMode="auto">
          <a:xfrm>
            <a:off x="838200" y="5257800"/>
            <a:ext cx="7331075" cy="785813"/>
          </a:xfrm>
          <a:prstGeom prst="rect">
            <a:avLst/>
          </a:prstGeom>
          <a:noFill/>
          <a:ln w="9525">
            <a:noFill/>
            <a:miter lim="800000"/>
            <a:headEnd/>
            <a:tailEnd/>
          </a:ln>
          <a:effec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DA9BFAB8-4097-4A04-B01F-C305C9A4A469}" type="slidenum">
              <a:rPr lang="en-US"/>
              <a:pPr/>
              <a:t>81</a:t>
            </a:fld>
            <a:endParaRPr lang="en-US"/>
          </a:p>
        </p:txBody>
      </p:sp>
      <p:sp>
        <p:nvSpPr>
          <p:cNvPr id="370690" name="Rectangle 2"/>
          <p:cNvSpPr>
            <a:spLocks noGrp="1" noChangeArrowheads="1"/>
          </p:cNvSpPr>
          <p:nvPr>
            <p:ph type="title"/>
          </p:nvPr>
        </p:nvSpPr>
        <p:spPr/>
        <p:txBody>
          <a:bodyPr/>
          <a:lstStyle/>
          <a:p>
            <a:r>
              <a:rPr lang="en-US" sz="3600"/>
              <a:t>8279: Key Code and Status Data Format</a:t>
            </a:r>
          </a:p>
        </p:txBody>
      </p:sp>
      <p:sp>
        <p:nvSpPr>
          <p:cNvPr id="370691" name="Rectangle 3"/>
          <p:cNvSpPr>
            <a:spLocks noGrp="1" noChangeArrowheads="1"/>
          </p:cNvSpPr>
          <p:nvPr>
            <p:ph type="body" idx="1"/>
          </p:nvPr>
        </p:nvSpPr>
        <p:spPr/>
        <p:txBody>
          <a:bodyPr/>
          <a:lstStyle/>
          <a:p>
            <a:r>
              <a:rPr lang="en-US" sz="2800"/>
              <a:t>FIFO Status Word:</a:t>
            </a:r>
          </a:p>
          <a:p>
            <a:pPr lvl="1"/>
            <a:r>
              <a:rPr lang="en-US" sz="2400"/>
              <a:t>The FIFO status word is used in keyboard and strobed input mode to indicate the error. </a:t>
            </a:r>
          </a:p>
          <a:p>
            <a:pPr lvl="1"/>
            <a:r>
              <a:rPr lang="en-US" sz="2400"/>
              <a:t>Overrun error occurs, when an already full FIFO is attempted an entry. </a:t>
            </a:r>
          </a:p>
          <a:p>
            <a:pPr lvl="1"/>
            <a:r>
              <a:rPr lang="en-US" sz="2400"/>
              <a:t>Under run error occurs when an empty FIFO read is attempted. </a:t>
            </a:r>
          </a:p>
          <a:p>
            <a:pPr lvl="1"/>
            <a:r>
              <a:rPr lang="en-US" sz="2400"/>
              <a:t>FIFO status word also has a bit to show the unavailability of FIFO RAM because of the ongoing clearing operation.</a:t>
            </a:r>
          </a:p>
          <a:p>
            <a:pPr lvl="1"/>
            <a:r>
              <a:rPr lang="en-US" sz="2400"/>
              <a:t>The status word contains FIFO status, error and display unavailable signals. </a:t>
            </a:r>
          </a:p>
          <a:p>
            <a:pPr lvl="1"/>
            <a:r>
              <a:rPr lang="en-US" sz="2400"/>
              <a:t>This is read, when A0=1, RD Bar=0 and CS Bar =0. Data is read when A0, CS Bar, RD bar are low.</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p:txBody>
          <a:bodyPr/>
          <a:lstStyle/>
          <a:p>
            <a:fld id="{59B8C6EB-D8B2-4FC7-8360-C1F32869A491}" type="slidenum">
              <a:rPr lang="en-US"/>
              <a:pPr/>
              <a:t>82</a:t>
            </a:fld>
            <a:endParaRPr lang="en-US"/>
          </a:p>
        </p:txBody>
      </p:sp>
      <p:sp>
        <p:nvSpPr>
          <p:cNvPr id="371714" name="Rectangle 2"/>
          <p:cNvSpPr>
            <a:spLocks noGrp="1" noChangeArrowheads="1"/>
          </p:cNvSpPr>
          <p:nvPr>
            <p:ph type="title"/>
          </p:nvPr>
        </p:nvSpPr>
        <p:spPr/>
        <p:txBody>
          <a:bodyPr/>
          <a:lstStyle/>
          <a:p>
            <a:r>
              <a:rPr lang="en-US" sz="3600"/>
              <a:t>8279: Key Code and Status Data Format</a:t>
            </a:r>
          </a:p>
        </p:txBody>
      </p:sp>
      <p:sp>
        <p:nvSpPr>
          <p:cNvPr id="371715" name="Rectangle 3"/>
          <p:cNvSpPr>
            <a:spLocks noGrp="1" noChangeArrowheads="1"/>
          </p:cNvSpPr>
          <p:nvPr>
            <p:ph type="body" sz="half" idx="1"/>
          </p:nvPr>
        </p:nvSpPr>
        <p:spPr/>
        <p:txBody>
          <a:bodyPr/>
          <a:lstStyle/>
          <a:p>
            <a:r>
              <a:rPr lang="en-US" b="1"/>
              <a:t>FIFO Status Word:</a:t>
            </a:r>
          </a:p>
        </p:txBody>
      </p:sp>
      <p:pic>
        <p:nvPicPr>
          <p:cNvPr id="371716" name="Picture 4"/>
          <p:cNvPicPr>
            <a:picLocks noGrp="1" noChangeAspect="1" noChangeArrowheads="1"/>
          </p:cNvPicPr>
          <p:nvPr>
            <p:ph type="body" sz="half" idx="2"/>
          </p:nvPr>
        </p:nvPicPr>
        <p:blipFill>
          <a:blip r:embed="rId2"/>
          <a:srcRect/>
          <a:stretch>
            <a:fillRect/>
          </a:stretch>
        </p:blipFill>
        <p:spPr>
          <a:xfrm>
            <a:off x="1828800" y="1905000"/>
            <a:ext cx="5334000" cy="4148138"/>
          </a:xfrm>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p:cNvSpPr>
            <a:spLocks noGrp="1"/>
          </p:cNvSpPr>
          <p:nvPr>
            <p:ph type="sldNum" sz="quarter" idx="12"/>
          </p:nvPr>
        </p:nvSpPr>
        <p:spPr/>
        <p:txBody>
          <a:bodyPr/>
          <a:lstStyle/>
          <a:p>
            <a:fld id="{AC59BA60-6482-4021-8753-5ACA79D539C1}" type="slidenum">
              <a:rPr lang="en-US"/>
              <a:pPr/>
              <a:t>83</a:t>
            </a:fld>
            <a:endParaRPr lang="en-US"/>
          </a:p>
        </p:txBody>
      </p:sp>
      <p:sp>
        <p:nvSpPr>
          <p:cNvPr id="373764" name="Rectangle 4"/>
          <p:cNvSpPr>
            <a:spLocks noGrp="1" noChangeArrowheads="1"/>
          </p:cNvSpPr>
          <p:nvPr>
            <p:ph type="title"/>
          </p:nvPr>
        </p:nvSpPr>
        <p:spPr/>
        <p:txBody>
          <a:bodyPr/>
          <a:lstStyle/>
          <a:p>
            <a:r>
              <a:rPr lang="en-US" sz="3600"/>
              <a:t>8279: Interfacing with 8086</a:t>
            </a:r>
          </a:p>
        </p:txBody>
      </p:sp>
      <p:pic>
        <p:nvPicPr>
          <p:cNvPr id="373765" name="Picture 5"/>
          <p:cNvPicPr>
            <a:picLocks noGrp="1" noChangeAspect="1" noChangeArrowheads="1"/>
          </p:cNvPicPr>
          <p:nvPr>
            <p:ph type="body" sz="half" idx="1"/>
          </p:nvPr>
        </p:nvPicPr>
        <p:blipFill>
          <a:blip r:embed="rId2"/>
          <a:srcRect/>
          <a:stretch>
            <a:fillRect/>
          </a:stretch>
        </p:blipFill>
        <p:spPr>
          <a:xfrm>
            <a:off x="152400" y="838200"/>
            <a:ext cx="8763000" cy="990600"/>
          </a:xfrm>
        </p:spPr>
      </p:pic>
      <p:pic>
        <p:nvPicPr>
          <p:cNvPr id="373766" name="Picture 6"/>
          <p:cNvPicPr>
            <a:picLocks noGrp="1" noChangeAspect="1" noChangeArrowheads="1"/>
          </p:cNvPicPr>
          <p:nvPr>
            <p:ph type="body" sz="half" idx="2"/>
          </p:nvPr>
        </p:nvPicPr>
        <p:blipFill>
          <a:blip r:embed="rId3"/>
          <a:srcRect/>
          <a:stretch>
            <a:fillRect/>
          </a:stretch>
        </p:blipFill>
        <p:spPr>
          <a:xfrm>
            <a:off x="193675" y="2362200"/>
            <a:ext cx="8686800" cy="1066800"/>
          </a:xfrm>
        </p:spPr>
      </p:pic>
      <p:sp>
        <p:nvSpPr>
          <p:cNvPr id="373767" name="Text Box 7"/>
          <p:cNvSpPr txBox="1">
            <a:spLocks noChangeArrowheads="1"/>
          </p:cNvSpPr>
          <p:nvPr/>
        </p:nvSpPr>
        <p:spPr bwMode="auto">
          <a:xfrm>
            <a:off x="152400" y="1917700"/>
            <a:ext cx="2209800" cy="366713"/>
          </a:xfrm>
          <a:prstGeom prst="rect">
            <a:avLst/>
          </a:prstGeom>
          <a:noFill/>
          <a:ln w="9525">
            <a:noFill/>
            <a:miter lim="800000"/>
            <a:headEnd/>
            <a:tailEnd/>
          </a:ln>
          <a:effectLst/>
        </p:spPr>
        <p:txBody>
          <a:bodyPr>
            <a:spAutoFit/>
          </a:bodyPr>
          <a:lstStyle/>
          <a:p>
            <a:pPr>
              <a:spcBef>
                <a:spcPct val="50000"/>
              </a:spcBef>
              <a:buSzTx/>
              <a:buFontTx/>
              <a:buNone/>
            </a:pPr>
            <a:r>
              <a:rPr lang="en-US" sz="1800" b="1"/>
              <a:t>Solution:</a:t>
            </a:r>
          </a:p>
        </p:txBody>
      </p:sp>
      <p:pic>
        <p:nvPicPr>
          <p:cNvPr id="373768" name="Picture 8"/>
          <p:cNvPicPr>
            <a:picLocks noChangeAspect="1" noChangeArrowheads="1"/>
          </p:cNvPicPr>
          <p:nvPr/>
        </p:nvPicPr>
        <p:blipFill>
          <a:blip r:embed="rId4"/>
          <a:srcRect/>
          <a:stretch>
            <a:fillRect/>
          </a:stretch>
        </p:blipFill>
        <p:spPr bwMode="auto">
          <a:xfrm>
            <a:off x="304800" y="3733800"/>
            <a:ext cx="8610600" cy="170021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5"/>
          <p:cNvSpPr>
            <a:spLocks noGrp="1"/>
          </p:cNvSpPr>
          <p:nvPr>
            <p:ph type="sldNum" sz="quarter" idx="12"/>
          </p:nvPr>
        </p:nvSpPr>
        <p:spPr/>
        <p:txBody>
          <a:bodyPr/>
          <a:lstStyle/>
          <a:p>
            <a:fld id="{AB50C1C9-20C9-4254-97CF-534A606D8561}" type="slidenum">
              <a:rPr lang="en-US"/>
              <a:pPr/>
              <a:t>84</a:t>
            </a:fld>
            <a:endParaRPr lang="en-US"/>
          </a:p>
        </p:txBody>
      </p:sp>
      <p:sp>
        <p:nvSpPr>
          <p:cNvPr id="375810" name="Rectangle 2"/>
          <p:cNvSpPr>
            <a:spLocks noGrp="1" noChangeArrowheads="1"/>
          </p:cNvSpPr>
          <p:nvPr>
            <p:ph type="title"/>
          </p:nvPr>
        </p:nvSpPr>
        <p:spPr/>
        <p:txBody>
          <a:bodyPr/>
          <a:lstStyle/>
          <a:p>
            <a:r>
              <a:rPr lang="en-US" sz="3600"/>
              <a:t>8279: Interfacing with 8086</a:t>
            </a:r>
          </a:p>
        </p:txBody>
      </p:sp>
      <p:sp>
        <p:nvSpPr>
          <p:cNvPr id="375812" name="Rectangle 4"/>
          <p:cNvSpPr>
            <a:spLocks noGrp="1" noChangeArrowheads="1"/>
          </p:cNvSpPr>
          <p:nvPr>
            <p:ph type="body" idx="1"/>
          </p:nvPr>
        </p:nvSpPr>
        <p:spPr>
          <a:xfrm>
            <a:off x="152400" y="685800"/>
            <a:ext cx="8839200" cy="304800"/>
          </a:xfrm>
        </p:spPr>
        <p:txBody>
          <a:bodyPr/>
          <a:lstStyle/>
          <a:p>
            <a:pPr>
              <a:lnSpc>
                <a:spcPct val="80000"/>
              </a:lnSpc>
            </a:pPr>
            <a:r>
              <a:rPr lang="en-US" sz="1800"/>
              <a:t>Program Clock Selection:</a:t>
            </a:r>
          </a:p>
        </p:txBody>
      </p:sp>
      <p:pic>
        <p:nvPicPr>
          <p:cNvPr id="375813" name="Picture 5"/>
          <p:cNvPicPr>
            <a:picLocks noChangeAspect="1" noChangeArrowheads="1"/>
          </p:cNvPicPr>
          <p:nvPr/>
        </p:nvPicPr>
        <p:blipFill>
          <a:blip r:embed="rId2"/>
          <a:srcRect/>
          <a:stretch>
            <a:fillRect/>
          </a:stretch>
        </p:blipFill>
        <p:spPr bwMode="auto">
          <a:xfrm>
            <a:off x="1143000" y="990600"/>
            <a:ext cx="6435725" cy="1160463"/>
          </a:xfrm>
          <a:prstGeom prst="rect">
            <a:avLst/>
          </a:prstGeom>
          <a:noFill/>
          <a:ln w="9525">
            <a:noFill/>
            <a:miter lim="800000"/>
            <a:headEnd/>
            <a:tailEnd/>
          </a:ln>
          <a:effectLst/>
        </p:spPr>
      </p:pic>
      <p:sp>
        <p:nvSpPr>
          <p:cNvPr id="375814" name="Rectangle 6"/>
          <p:cNvSpPr>
            <a:spLocks noChangeArrowheads="1"/>
          </p:cNvSpPr>
          <p:nvPr/>
        </p:nvSpPr>
        <p:spPr bwMode="auto">
          <a:xfrm>
            <a:off x="152400" y="2209800"/>
            <a:ext cx="8839200" cy="304800"/>
          </a:xfrm>
          <a:prstGeom prst="rect">
            <a:avLst/>
          </a:prstGeom>
          <a:noFill/>
          <a:ln w="9525">
            <a:noFill/>
            <a:miter lim="800000"/>
            <a:headEnd/>
            <a:tailEnd/>
          </a:ln>
          <a:effectLst/>
        </p:spPr>
        <p:txBody>
          <a:bodyPr/>
          <a:lstStyle/>
          <a:p>
            <a:pPr marL="342900" indent="-342900">
              <a:lnSpc>
                <a:spcPct val="80000"/>
              </a:lnSpc>
              <a:spcBef>
                <a:spcPct val="20000"/>
              </a:spcBef>
              <a:buSzTx/>
            </a:pPr>
            <a:r>
              <a:rPr lang="en-US" sz="1800"/>
              <a:t>Clear Display RAM:</a:t>
            </a:r>
          </a:p>
        </p:txBody>
      </p:sp>
      <p:pic>
        <p:nvPicPr>
          <p:cNvPr id="375815" name="Picture 7"/>
          <p:cNvPicPr>
            <a:picLocks noChangeAspect="1" noChangeArrowheads="1"/>
          </p:cNvPicPr>
          <p:nvPr/>
        </p:nvPicPr>
        <p:blipFill>
          <a:blip r:embed="rId3"/>
          <a:srcRect/>
          <a:stretch>
            <a:fillRect/>
          </a:stretch>
        </p:blipFill>
        <p:spPr bwMode="auto">
          <a:xfrm>
            <a:off x="1524000" y="2514600"/>
            <a:ext cx="4343400" cy="1112838"/>
          </a:xfrm>
          <a:prstGeom prst="rect">
            <a:avLst/>
          </a:prstGeom>
          <a:noFill/>
          <a:ln w="9525">
            <a:noFill/>
            <a:miter lim="800000"/>
            <a:headEnd/>
            <a:tailEnd/>
          </a:ln>
          <a:effectLst/>
        </p:spPr>
      </p:pic>
      <p:sp>
        <p:nvSpPr>
          <p:cNvPr id="375816" name="Rectangle 8"/>
          <p:cNvSpPr>
            <a:spLocks noChangeArrowheads="1"/>
          </p:cNvSpPr>
          <p:nvPr/>
        </p:nvSpPr>
        <p:spPr bwMode="auto">
          <a:xfrm>
            <a:off x="152400" y="3657600"/>
            <a:ext cx="8839200" cy="304800"/>
          </a:xfrm>
          <a:prstGeom prst="rect">
            <a:avLst/>
          </a:prstGeom>
          <a:noFill/>
          <a:ln w="9525">
            <a:noFill/>
            <a:miter lim="800000"/>
            <a:headEnd/>
            <a:tailEnd/>
          </a:ln>
          <a:effectLst/>
        </p:spPr>
        <p:txBody>
          <a:bodyPr/>
          <a:lstStyle/>
          <a:p>
            <a:pPr marL="342900" indent="-342900">
              <a:lnSpc>
                <a:spcPct val="80000"/>
              </a:lnSpc>
              <a:spcBef>
                <a:spcPct val="20000"/>
              </a:spcBef>
              <a:buSzTx/>
            </a:pPr>
            <a:r>
              <a:rPr lang="en-US" sz="1800"/>
              <a:t>Read FIFO:</a:t>
            </a:r>
          </a:p>
        </p:txBody>
      </p:sp>
      <p:pic>
        <p:nvPicPr>
          <p:cNvPr id="375817" name="Picture 9"/>
          <p:cNvPicPr>
            <a:picLocks noChangeAspect="1" noChangeArrowheads="1"/>
          </p:cNvPicPr>
          <p:nvPr/>
        </p:nvPicPr>
        <p:blipFill>
          <a:blip r:embed="rId4"/>
          <a:srcRect/>
          <a:stretch>
            <a:fillRect/>
          </a:stretch>
        </p:blipFill>
        <p:spPr bwMode="auto">
          <a:xfrm>
            <a:off x="1828800" y="3962400"/>
            <a:ext cx="3733800" cy="1162050"/>
          </a:xfrm>
          <a:prstGeom prst="rect">
            <a:avLst/>
          </a:prstGeom>
          <a:noFill/>
          <a:ln w="9525">
            <a:noFill/>
            <a:miter lim="800000"/>
            <a:headEnd/>
            <a:tailEnd/>
          </a:ln>
          <a:effectLst/>
        </p:spPr>
      </p:pic>
      <p:sp>
        <p:nvSpPr>
          <p:cNvPr id="375818" name="Rectangle 10"/>
          <p:cNvSpPr>
            <a:spLocks noChangeArrowheads="1"/>
          </p:cNvSpPr>
          <p:nvPr/>
        </p:nvSpPr>
        <p:spPr bwMode="auto">
          <a:xfrm>
            <a:off x="152400" y="5181600"/>
            <a:ext cx="8839200" cy="304800"/>
          </a:xfrm>
          <a:prstGeom prst="rect">
            <a:avLst/>
          </a:prstGeom>
          <a:noFill/>
          <a:ln w="9525">
            <a:noFill/>
            <a:miter lim="800000"/>
            <a:headEnd/>
            <a:tailEnd/>
          </a:ln>
          <a:effectLst/>
        </p:spPr>
        <p:txBody>
          <a:bodyPr/>
          <a:lstStyle/>
          <a:p>
            <a:pPr marL="342900" indent="-342900">
              <a:lnSpc>
                <a:spcPct val="80000"/>
              </a:lnSpc>
              <a:spcBef>
                <a:spcPct val="20000"/>
              </a:spcBef>
              <a:buSzTx/>
            </a:pPr>
            <a:r>
              <a:rPr lang="en-US" sz="1800"/>
              <a:t>Write Display RAM:</a:t>
            </a:r>
          </a:p>
        </p:txBody>
      </p:sp>
      <p:pic>
        <p:nvPicPr>
          <p:cNvPr id="375819" name="Picture 11"/>
          <p:cNvPicPr>
            <a:picLocks noChangeAspect="1" noChangeArrowheads="1"/>
          </p:cNvPicPr>
          <p:nvPr/>
        </p:nvPicPr>
        <p:blipFill>
          <a:blip r:embed="rId5"/>
          <a:srcRect/>
          <a:stretch>
            <a:fillRect/>
          </a:stretch>
        </p:blipFill>
        <p:spPr bwMode="auto">
          <a:xfrm>
            <a:off x="2590800" y="5486400"/>
            <a:ext cx="3657600" cy="12366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p:txBody>
          <a:bodyPr/>
          <a:lstStyle/>
          <a:p>
            <a:fld id="{B22A45CF-64D0-47E3-A3A6-BB6273A849C8}" type="slidenum">
              <a:rPr lang="en-US"/>
              <a:pPr/>
              <a:t>85</a:t>
            </a:fld>
            <a:endParaRPr lang="en-US"/>
          </a:p>
        </p:txBody>
      </p:sp>
      <p:sp>
        <p:nvSpPr>
          <p:cNvPr id="376834" name="Rectangle 2"/>
          <p:cNvSpPr>
            <a:spLocks noGrp="1" noChangeArrowheads="1"/>
          </p:cNvSpPr>
          <p:nvPr>
            <p:ph type="title"/>
          </p:nvPr>
        </p:nvSpPr>
        <p:spPr/>
        <p:txBody>
          <a:bodyPr/>
          <a:lstStyle/>
          <a:p>
            <a:r>
              <a:rPr lang="en-US" sz="3600"/>
              <a:t>8279: Interfacing with 8086</a:t>
            </a:r>
          </a:p>
        </p:txBody>
      </p:sp>
      <p:pic>
        <p:nvPicPr>
          <p:cNvPr id="376835" name="Picture 3"/>
          <p:cNvPicPr>
            <a:picLocks noGrp="1" noChangeAspect="1" noChangeArrowheads="1"/>
          </p:cNvPicPr>
          <p:nvPr>
            <p:ph type="body" sz="half" idx="1"/>
          </p:nvPr>
        </p:nvPicPr>
        <p:blipFill>
          <a:blip r:embed="rId2"/>
          <a:srcRect/>
          <a:stretch>
            <a:fillRect/>
          </a:stretch>
        </p:blipFill>
        <p:spPr>
          <a:xfrm>
            <a:off x="111125" y="838200"/>
            <a:ext cx="5105400" cy="5410200"/>
          </a:xfrm>
          <a:ln>
            <a:solidFill>
              <a:schemeClr val="tx1"/>
            </a:solidFill>
          </a:ln>
        </p:spPr>
      </p:pic>
      <p:pic>
        <p:nvPicPr>
          <p:cNvPr id="376836" name="Picture 4"/>
          <p:cNvPicPr>
            <a:picLocks noGrp="1" noChangeAspect="1" noChangeArrowheads="1"/>
          </p:cNvPicPr>
          <p:nvPr>
            <p:ph type="body" sz="half" idx="2"/>
          </p:nvPr>
        </p:nvPicPr>
        <p:blipFill>
          <a:blip r:embed="rId3"/>
          <a:srcRect/>
          <a:stretch>
            <a:fillRect/>
          </a:stretch>
        </p:blipFill>
        <p:spPr>
          <a:xfrm>
            <a:off x="5334000" y="857250"/>
            <a:ext cx="3505200" cy="2038350"/>
          </a:xfrm>
          <a:ln>
            <a:solidFill>
              <a:schemeClr val="tx1"/>
            </a:solidFill>
          </a:ln>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FBF9D5A8-B978-41CC-8038-5124EEDBF2ED}" type="slidenum">
              <a:rPr lang="en-US"/>
              <a:pPr/>
              <a:t>86</a:t>
            </a:fld>
            <a:endParaRPr lang="en-US"/>
          </a:p>
        </p:txBody>
      </p:sp>
      <p:sp>
        <p:nvSpPr>
          <p:cNvPr id="378882" name="Rectangle 2"/>
          <p:cNvSpPr>
            <a:spLocks noGrp="1" noChangeArrowheads="1"/>
          </p:cNvSpPr>
          <p:nvPr>
            <p:ph type="title"/>
          </p:nvPr>
        </p:nvSpPr>
        <p:spPr/>
        <p:txBody>
          <a:bodyPr/>
          <a:lstStyle/>
          <a:p>
            <a:r>
              <a:rPr lang="en-US" sz="3600"/>
              <a:t>8279: Interfacing with 8086</a:t>
            </a:r>
          </a:p>
        </p:txBody>
      </p:sp>
      <p:pic>
        <p:nvPicPr>
          <p:cNvPr id="378886" name="Picture 6"/>
          <p:cNvPicPr>
            <a:picLocks noGrp="1" noChangeAspect="1" noChangeArrowheads="1"/>
          </p:cNvPicPr>
          <p:nvPr>
            <p:ph type="body" idx="1"/>
          </p:nvPr>
        </p:nvPicPr>
        <p:blipFill>
          <a:blip r:embed="rId2"/>
          <a:srcRect/>
          <a:stretch>
            <a:fillRect/>
          </a:stretch>
        </p:blipFill>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0A7C96A2-4676-4690-AB23-CB0542BEAF4B}" type="slidenum">
              <a:rPr lang="en-US"/>
              <a:pPr/>
              <a:t>87</a:t>
            </a:fld>
            <a:endParaRPr lang="en-US"/>
          </a:p>
        </p:txBody>
      </p:sp>
      <p:sp>
        <p:nvSpPr>
          <p:cNvPr id="380930" name="Rectangle 2"/>
          <p:cNvSpPr>
            <a:spLocks noGrp="1" noChangeArrowheads="1"/>
          </p:cNvSpPr>
          <p:nvPr>
            <p:ph type="title"/>
          </p:nvPr>
        </p:nvSpPr>
        <p:spPr>
          <a:xfrm>
            <a:off x="152400" y="228600"/>
            <a:ext cx="8839200" cy="685800"/>
          </a:xfrm>
        </p:spPr>
        <p:txBody>
          <a:bodyPr/>
          <a:lstStyle/>
          <a:p>
            <a:r>
              <a:rPr lang="en-US" sz="3200"/>
              <a:t>8251:Programmable Communication Interface (USART)</a:t>
            </a:r>
          </a:p>
        </p:txBody>
      </p:sp>
      <p:sp>
        <p:nvSpPr>
          <p:cNvPr id="380931" name="Rectangle 3"/>
          <p:cNvSpPr>
            <a:spLocks noGrp="1" noChangeArrowheads="1"/>
          </p:cNvSpPr>
          <p:nvPr>
            <p:ph type="body" idx="1"/>
          </p:nvPr>
        </p:nvSpPr>
        <p:spPr>
          <a:xfrm>
            <a:off x="152400" y="1143000"/>
            <a:ext cx="8839200" cy="5562600"/>
          </a:xfrm>
        </p:spPr>
        <p:txBody>
          <a:bodyPr/>
          <a:lstStyle/>
          <a:p>
            <a:pPr>
              <a:lnSpc>
                <a:spcPct val="90000"/>
              </a:lnSpc>
            </a:pPr>
            <a:r>
              <a:rPr lang="en-US" sz="2800"/>
              <a:t>Intel’s 8251A is a universal synchronous </a:t>
            </a:r>
            <a:r>
              <a:rPr lang="en-US" sz="2800" smtClean="0"/>
              <a:t>asynchronous </a:t>
            </a:r>
            <a:r>
              <a:rPr lang="en-US" sz="2800"/>
              <a:t>receiver and transmitter compatible with Intel’s processors. </a:t>
            </a:r>
          </a:p>
          <a:p>
            <a:pPr>
              <a:lnSpc>
                <a:spcPct val="90000"/>
              </a:lnSpc>
            </a:pPr>
            <a:r>
              <a:rPr lang="en-US" sz="2800" dirty="0"/>
              <a:t>This may be programmed to operate in any of the serial communication modes built into it.</a:t>
            </a:r>
          </a:p>
          <a:p>
            <a:pPr>
              <a:lnSpc>
                <a:spcPct val="90000"/>
              </a:lnSpc>
            </a:pPr>
            <a:r>
              <a:rPr lang="en-US" sz="2800" dirty="0"/>
              <a:t>The data transmission between two points involves unidirectional or bidirectional transmission of meaningful digital data through a medium. </a:t>
            </a:r>
          </a:p>
          <a:p>
            <a:pPr>
              <a:lnSpc>
                <a:spcPct val="90000"/>
              </a:lnSpc>
            </a:pPr>
            <a:r>
              <a:rPr lang="en-US" sz="2800" dirty="0"/>
              <a:t>There are basically three modes of data transmission:</a:t>
            </a:r>
          </a:p>
          <a:p>
            <a:pPr lvl="1">
              <a:lnSpc>
                <a:spcPct val="90000"/>
              </a:lnSpc>
            </a:pPr>
            <a:r>
              <a:rPr lang="en-US" sz="2400" dirty="0"/>
              <a:t>Simplex</a:t>
            </a:r>
          </a:p>
          <a:p>
            <a:pPr lvl="1">
              <a:lnSpc>
                <a:spcPct val="90000"/>
              </a:lnSpc>
            </a:pPr>
            <a:r>
              <a:rPr lang="en-US" sz="2400" dirty="0"/>
              <a:t>Duplex</a:t>
            </a:r>
          </a:p>
          <a:p>
            <a:pPr lvl="1">
              <a:lnSpc>
                <a:spcPct val="90000"/>
              </a:lnSpc>
            </a:pPr>
            <a:r>
              <a:rPr lang="en-US" sz="2400" dirty="0"/>
              <a:t>Half Duplex</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6B444C83-E000-46F5-8301-D6E58D473A59}" type="slidenum">
              <a:rPr lang="en-US"/>
              <a:pPr/>
              <a:t>88</a:t>
            </a:fld>
            <a:endParaRPr lang="en-US"/>
          </a:p>
        </p:txBody>
      </p:sp>
      <p:sp>
        <p:nvSpPr>
          <p:cNvPr id="381954" name="Rectangle 2"/>
          <p:cNvSpPr>
            <a:spLocks noGrp="1" noChangeArrowheads="1"/>
          </p:cNvSpPr>
          <p:nvPr>
            <p:ph type="title"/>
          </p:nvPr>
        </p:nvSpPr>
        <p:spPr/>
        <p:txBody>
          <a:bodyPr/>
          <a:lstStyle/>
          <a:p>
            <a:r>
              <a:rPr lang="en-US" sz="3600"/>
              <a:t>8251: Signal Description</a:t>
            </a:r>
          </a:p>
        </p:txBody>
      </p:sp>
      <p:sp>
        <p:nvSpPr>
          <p:cNvPr id="381955" name="Rectangle 3"/>
          <p:cNvSpPr>
            <a:spLocks noGrp="1" noChangeArrowheads="1"/>
          </p:cNvSpPr>
          <p:nvPr>
            <p:ph type="body" idx="1"/>
          </p:nvPr>
        </p:nvSpPr>
        <p:spPr/>
        <p:txBody>
          <a:bodyPr/>
          <a:lstStyle/>
          <a:p>
            <a:pPr>
              <a:lnSpc>
                <a:spcPct val="80000"/>
              </a:lnSpc>
            </a:pPr>
            <a:r>
              <a:rPr lang="en-US" sz="2400" b="1"/>
              <a:t>D0 – D7 </a:t>
            </a:r>
          </a:p>
          <a:p>
            <a:pPr lvl="1">
              <a:lnSpc>
                <a:spcPct val="80000"/>
              </a:lnSpc>
            </a:pPr>
            <a:r>
              <a:rPr lang="en-US" sz="2000"/>
              <a:t>This is an 8 bit data bus used to read or write status, command word or data from or to the 8251 A.</a:t>
            </a:r>
            <a:endParaRPr lang="en-US" sz="2000" b="1"/>
          </a:p>
          <a:p>
            <a:pPr>
              <a:lnSpc>
                <a:spcPct val="80000"/>
              </a:lnSpc>
            </a:pPr>
            <a:r>
              <a:rPr lang="en-US" sz="2400" b="1"/>
              <a:t>C/D bar- Control Word/ Data </a:t>
            </a:r>
          </a:p>
          <a:p>
            <a:pPr lvl="1">
              <a:lnSpc>
                <a:spcPct val="80000"/>
              </a:lnSpc>
            </a:pPr>
            <a:r>
              <a:rPr lang="en-US" sz="2000"/>
              <a:t>This input pin, together with RD bar and WR bar inputs, informs the 8251 A that the word on the data bus is either a data or control word/status information.</a:t>
            </a:r>
            <a:endParaRPr lang="en-US" sz="2000" b="1"/>
          </a:p>
          <a:p>
            <a:pPr>
              <a:lnSpc>
                <a:spcPct val="80000"/>
              </a:lnSpc>
            </a:pPr>
            <a:r>
              <a:rPr lang="en-US" sz="2400" b="1"/>
              <a:t>RD bar </a:t>
            </a:r>
          </a:p>
          <a:p>
            <a:pPr lvl="1">
              <a:lnSpc>
                <a:spcPct val="80000"/>
              </a:lnSpc>
            </a:pPr>
            <a:r>
              <a:rPr lang="en-US" sz="2000"/>
              <a:t>This active low input to 8251 A is used to inform it that the CPU is reading either data or status information from its internal registers.</a:t>
            </a:r>
            <a:endParaRPr lang="en-US" sz="2000" b="1"/>
          </a:p>
          <a:p>
            <a:pPr>
              <a:lnSpc>
                <a:spcPct val="80000"/>
              </a:lnSpc>
            </a:pPr>
            <a:r>
              <a:rPr lang="en-US" sz="2400" b="1"/>
              <a:t>WR bar </a:t>
            </a:r>
          </a:p>
          <a:p>
            <a:pPr lvl="1">
              <a:lnSpc>
                <a:spcPct val="80000"/>
              </a:lnSpc>
            </a:pPr>
            <a:r>
              <a:rPr lang="en-US" sz="2000"/>
              <a:t>This active low input to 8251 A is used to inform it that the CPU is writing data or control word to 8251 A.</a:t>
            </a:r>
            <a:endParaRPr lang="en-US" sz="2000" b="1"/>
          </a:p>
          <a:p>
            <a:pPr>
              <a:lnSpc>
                <a:spcPct val="80000"/>
              </a:lnSpc>
            </a:pPr>
            <a:r>
              <a:rPr lang="en-US" sz="2400" b="1"/>
              <a:t>CS bar </a:t>
            </a:r>
          </a:p>
          <a:p>
            <a:pPr lvl="1">
              <a:lnSpc>
                <a:spcPct val="80000"/>
              </a:lnSpc>
            </a:pPr>
            <a:r>
              <a:rPr lang="en-US" sz="2000"/>
              <a:t>This is an active low chip select input of 8251 A. if it is high, no read or write operation can be carried out on 8251.</a:t>
            </a:r>
            <a:endParaRPr lang="en-US" sz="2000" b="1"/>
          </a:p>
          <a:p>
            <a:pPr>
              <a:lnSpc>
                <a:spcPct val="80000"/>
              </a:lnSpc>
            </a:pPr>
            <a:r>
              <a:rPr lang="en-US" sz="2400" b="1"/>
              <a:t>CLK</a:t>
            </a:r>
            <a:r>
              <a:rPr lang="en-US" sz="2400"/>
              <a:t> </a:t>
            </a:r>
          </a:p>
          <a:p>
            <a:pPr lvl="1">
              <a:lnSpc>
                <a:spcPct val="80000"/>
              </a:lnSpc>
            </a:pPr>
            <a:r>
              <a:rPr lang="en-US" sz="2000"/>
              <a:t>This input is used to generate internal device timings and is normally connected to clock generator output.</a:t>
            </a:r>
            <a:endParaRPr lang="en-US" sz="2000" b="1"/>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D4CEE360-BA6E-4274-BD6C-8AD89B57D9FD}" type="slidenum">
              <a:rPr lang="en-US"/>
              <a:pPr/>
              <a:t>89</a:t>
            </a:fld>
            <a:endParaRPr lang="en-US"/>
          </a:p>
        </p:txBody>
      </p:sp>
      <p:sp>
        <p:nvSpPr>
          <p:cNvPr id="382978" name="Rectangle 2"/>
          <p:cNvSpPr>
            <a:spLocks noGrp="1" noChangeArrowheads="1"/>
          </p:cNvSpPr>
          <p:nvPr>
            <p:ph type="title"/>
          </p:nvPr>
        </p:nvSpPr>
        <p:spPr/>
        <p:txBody>
          <a:bodyPr/>
          <a:lstStyle/>
          <a:p>
            <a:r>
              <a:rPr lang="en-US" sz="3600"/>
              <a:t>8251: Signal Description</a:t>
            </a:r>
          </a:p>
        </p:txBody>
      </p:sp>
      <p:sp>
        <p:nvSpPr>
          <p:cNvPr id="382979" name="Rectangle 3"/>
          <p:cNvSpPr>
            <a:spLocks noGrp="1" noChangeArrowheads="1"/>
          </p:cNvSpPr>
          <p:nvPr>
            <p:ph type="body" idx="1"/>
          </p:nvPr>
        </p:nvSpPr>
        <p:spPr/>
        <p:txBody>
          <a:bodyPr/>
          <a:lstStyle/>
          <a:p>
            <a:pPr>
              <a:lnSpc>
                <a:spcPct val="80000"/>
              </a:lnSpc>
            </a:pPr>
            <a:r>
              <a:rPr lang="en-US" sz="2800" b="1"/>
              <a:t>RESET </a:t>
            </a:r>
          </a:p>
          <a:p>
            <a:pPr lvl="1">
              <a:lnSpc>
                <a:spcPct val="80000"/>
              </a:lnSpc>
            </a:pPr>
            <a:r>
              <a:rPr lang="en-US" sz="2400"/>
              <a:t>A high on this input forces the 8251 A into an idle state.</a:t>
            </a:r>
            <a:endParaRPr lang="en-US" sz="2400" b="1"/>
          </a:p>
          <a:p>
            <a:pPr>
              <a:lnSpc>
                <a:spcPct val="80000"/>
              </a:lnSpc>
            </a:pPr>
            <a:r>
              <a:rPr lang="en-US" sz="2800" b="1"/>
              <a:t>TXC bar Transmitter Clock Input </a:t>
            </a:r>
          </a:p>
          <a:p>
            <a:pPr lvl="1">
              <a:lnSpc>
                <a:spcPct val="80000"/>
              </a:lnSpc>
            </a:pPr>
            <a:r>
              <a:rPr lang="en-US" sz="2400"/>
              <a:t>This transmitter clock input controls the</a:t>
            </a:r>
            <a:r>
              <a:rPr lang="en-US" sz="2400" b="1"/>
              <a:t> </a:t>
            </a:r>
            <a:r>
              <a:rPr lang="en-US" sz="2400"/>
              <a:t>rate at which the character is to be transmitted.</a:t>
            </a:r>
            <a:endParaRPr lang="en-US" sz="2400" b="1"/>
          </a:p>
          <a:p>
            <a:pPr>
              <a:lnSpc>
                <a:spcPct val="80000"/>
              </a:lnSpc>
            </a:pPr>
            <a:r>
              <a:rPr lang="en-US" sz="2800" b="1"/>
              <a:t>TXD Transmitted Data Output </a:t>
            </a:r>
          </a:p>
          <a:p>
            <a:pPr lvl="1">
              <a:lnSpc>
                <a:spcPct val="80000"/>
              </a:lnSpc>
            </a:pPr>
            <a:r>
              <a:rPr lang="en-US" sz="2400"/>
              <a:t>This output pin carries serial stream of the transmitted data bits along with other information like start bit, stop bits and parity bit, etc.</a:t>
            </a:r>
            <a:endParaRPr lang="en-US" sz="2400" b="1"/>
          </a:p>
          <a:p>
            <a:pPr>
              <a:lnSpc>
                <a:spcPct val="80000"/>
              </a:lnSpc>
            </a:pPr>
            <a:r>
              <a:rPr lang="en-US" sz="2800" b="1"/>
              <a:t>RXC bar receiver Clock Input </a:t>
            </a:r>
          </a:p>
          <a:p>
            <a:pPr lvl="1">
              <a:lnSpc>
                <a:spcPct val="80000"/>
              </a:lnSpc>
            </a:pPr>
            <a:r>
              <a:rPr lang="en-US" sz="2400"/>
              <a:t>This receiver clock input pin controls the rate at which the character is to be received.</a:t>
            </a:r>
            <a:endParaRPr lang="en-US" sz="2400" b="1"/>
          </a:p>
          <a:p>
            <a:pPr>
              <a:lnSpc>
                <a:spcPct val="80000"/>
              </a:lnSpc>
            </a:pPr>
            <a:r>
              <a:rPr lang="en-US" sz="2800" b="1"/>
              <a:t>RXD- Receive Data Input </a:t>
            </a:r>
          </a:p>
          <a:p>
            <a:pPr lvl="1">
              <a:lnSpc>
                <a:spcPct val="80000"/>
              </a:lnSpc>
            </a:pPr>
            <a:r>
              <a:rPr lang="en-US" sz="2400"/>
              <a:t>This input pin of 8251 A receives a composite stream of the data to be received by 8251 A.</a:t>
            </a:r>
            <a:endParaRPr lang="en-US" sz="2400" b="1"/>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99681EB5-8B14-449A-BF13-3FD3B909D6F5}" type="slidenum">
              <a:rPr lang="en-US"/>
              <a:pPr/>
              <a:t>9</a:t>
            </a:fld>
            <a:endParaRPr lang="en-US"/>
          </a:p>
        </p:txBody>
      </p:sp>
      <p:sp>
        <p:nvSpPr>
          <p:cNvPr id="279554" name="Rectangle 2"/>
          <p:cNvSpPr>
            <a:spLocks noGrp="1" noChangeArrowheads="1"/>
          </p:cNvSpPr>
          <p:nvPr>
            <p:ph type="title"/>
          </p:nvPr>
        </p:nvSpPr>
        <p:spPr/>
        <p:txBody>
          <a:bodyPr/>
          <a:lstStyle/>
          <a:p>
            <a:r>
              <a:rPr lang="en-US" sz="3600" b="1"/>
              <a:t>8253: Operating Modes</a:t>
            </a:r>
          </a:p>
        </p:txBody>
      </p:sp>
      <p:sp>
        <p:nvSpPr>
          <p:cNvPr id="279555" name="Rectangle 3"/>
          <p:cNvSpPr>
            <a:spLocks noGrp="1" noChangeArrowheads="1"/>
          </p:cNvSpPr>
          <p:nvPr>
            <p:ph type="body" idx="1"/>
          </p:nvPr>
        </p:nvSpPr>
        <p:spPr>
          <a:xfrm>
            <a:off x="152400" y="838200"/>
            <a:ext cx="8839200" cy="5791200"/>
          </a:xfrm>
        </p:spPr>
        <p:txBody>
          <a:bodyPr/>
          <a:lstStyle/>
          <a:p>
            <a:pPr>
              <a:lnSpc>
                <a:spcPct val="80000"/>
              </a:lnSpc>
            </a:pPr>
            <a:r>
              <a:rPr lang="en-US" sz="2800" b="1"/>
              <a:t>MODE 2</a:t>
            </a:r>
            <a:endParaRPr lang="en-US" sz="2800"/>
          </a:p>
          <a:p>
            <a:pPr lvl="1">
              <a:lnSpc>
                <a:spcPct val="80000"/>
              </a:lnSpc>
            </a:pPr>
            <a:r>
              <a:rPr lang="en-US" sz="2400"/>
              <a:t>This mode is called either rate generator or divide by N counter. </a:t>
            </a:r>
          </a:p>
          <a:p>
            <a:pPr lvl="1">
              <a:lnSpc>
                <a:spcPct val="80000"/>
              </a:lnSpc>
            </a:pPr>
            <a:r>
              <a:rPr lang="en-US" sz="2400"/>
              <a:t>In this mode, if N is loaded as the count value, then, after N pulses, the output becomes low only for one clock cycle. </a:t>
            </a:r>
          </a:p>
          <a:p>
            <a:pPr lvl="1">
              <a:lnSpc>
                <a:spcPct val="80000"/>
              </a:lnSpc>
            </a:pPr>
            <a:r>
              <a:rPr lang="en-US" sz="2400"/>
              <a:t>The count N is reloaded and again the output becomes high and remains so for N clock pulses. </a:t>
            </a:r>
          </a:p>
          <a:p>
            <a:pPr lvl="1">
              <a:lnSpc>
                <a:spcPct val="80000"/>
              </a:lnSpc>
            </a:pPr>
            <a:r>
              <a:rPr lang="en-US" sz="2400"/>
              <a:t>The output is normally high after initialization or even a low signal on GATE input can force the output to go high. </a:t>
            </a:r>
          </a:p>
          <a:p>
            <a:pPr lvl="1">
              <a:lnSpc>
                <a:spcPct val="80000"/>
              </a:lnSpc>
            </a:pPr>
            <a:r>
              <a:rPr lang="en-US" sz="2400"/>
              <a:t>If GATE goes high, the counter starts counting down from the initial value. </a:t>
            </a:r>
          </a:p>
          <a:p>
            <a:pPr lvl="1">
              <a:lnSpc>
                <a:spcPct val="80000"/>
              </a:lnSpc>
            </a:pPr>
            <a:r>
              <a:rPr lang="en-US" sz="2400"/>
              <a:t>The counter generates an active low pulse at the output initially, after the count register is loaded with a count value. </a:t>
            </a:r>
          </a:p>
          <a:p>
            <a:pPr lvl="1">
              <a:lnSpc>
                <a:spcPct val="80000"/>
              </a:lnSpc>
            </a:pPr>
            <a:r>
              <a:rPr lang="en-US" sz="2400"/>
              <a:t>Then countdown starts and whenever the count becomes zero another active low pulse is generated at the output.</a:t>
            </a:r>
            <a:endParaRPr lang="en-US" sz="2400" b="1"/>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E7F019A3-505D-4A79-AFAF-7E66BD3AB8B6}" type="slidenum">
              <a:rPr lang="en-US"/>
              <a:pPr/>
              <a:t>90</a:t>
            </a:fld>
            <a:endParaRPr lang="en-US"/>
          </a:p>
        </p:txBody>
      </p:sp>
      <p:sp>
        <p:nvSpPr>
          <p:cNvPr id="384002" name="Rectangle 2"/>
          <p:cNvSpPr>
            <a:spLocks noGrp="1" noChangeArrowheads="1"/>
          </p:cNvSpPr>
          <p:nvPr>
            <p:ph type="title"/>
          </p:nvPr>
        </p:nvSpPr>
        <p:spPr/>
        <p:txBody>
          <a:bodyPr/>
          <a:lstStyle/>
          <a:p>
            <a:r>
              <a:rPr lang="en-US" sz="3600"/>
              <a:t>8251: Signal Description</a:t>
            </a:r>
          </a:p>
        </p:txBody>
      </p:sp>
      <p:sp>
        <p:nvSpPr>
          <p:cNvPr id="384003" name="Rectangle 3"/>
          <p:cNvSpPr>
            <a:spLocks noGrp="1" noChangeArrowheads="1"/>
          </p:cNvSpPr>
          <p:nvPr>
            <p:ph type="body" idx="1"/>
          </p:nvPr>
        </p:nvSpPr>
        <p:spPr/>
        <p:txBody>
          <a:bodyPr/>
          <a:lstStyle/>
          <a:p>
            <a:pPr>
              <a:lnSpc>
                <a:spcPct val="80000"/>
              </a:lnSpc>
            </a:pPr>
            <a:r>
              <a:rPr lang="en-US" sz="2400" b="1"/>
              <a:t>RXRDY – Receiver Ready Output </a:t>
            </a:r>
          </a:p>
          <a:p>
            <a:pPr lvl="1">
              <a:lnSpc>
                <a:spcPct val="80000"/>
              </a:lnSpc>
            </a:pPr>
            <a:r>
              <a:rPr lang="en-US" sz="2000"/>
              <a:t>This output indicates that the 8251 A contains a character to be read by the CPU. The RXRDY signal may be used either to interrupt the CPU or may be polled by the CPU.</a:t>
            </a:r>
            <a:endParaRPr lang="en-US" sz="2000" b="1"/>
          </a:p>
          <a:p>
            <a:pPr>
              <a:lnSpc>
                <a:spcPct val="80000"/>
              </a:lnSpc>
            </a:pPr>
            <a:r>
              <a:rPr lang="en-US" sz="2400" b="1"/>
              <a:t>TXRDY – Transmitter Ready </a:t>
            </a:r>
          </a:p>
          <a:p>
            <a:pPr lvl="1">
              <a:lnSpc>
                <a:spcPct val="80000"/>
              </a:lnSpc>
            </a:pPr>
            <a:r>
              <a:rPr lang="en-US" sz="2000"/>
              <a:t>This output indicates to the CPU that the internal circuit of the transmitter is ready to accept a new character for transmission from the CPU.</a:t>
            </a:r>
            <a:endParaRPr lang="en-US" sz="2000" b="1"/>
          </a:p>
          <a:p>
            <a:pPr>
              <a:lnSpc>
                <a:spcPct val="80000"/>
              </a:lnSpc>
            </a:pPr>
            <a:r>
              <a:rPr lang="en-US" sz="2400" b="1"/>
              <a:t>DSR bar – Data Set Ready</a:t>
            </a:r>
            <a:r>
              <a:rPr lang="en-US" sz="2400"/>
              <a:t> </a:t>
            </a:r>
          </a:p>
          <a:p>
            <a:pPr lvl="1">
              <a:lnSpc>
                <a:spcPct val="80000"/>
              </a:lnSpc>
            </a:pPr>
            <a:r>
              <a:rPr lang="en-US" sz="2000"/>
              <a:t>The input may be use d as a general purpose one bit inverting input port. Its status can be checked by the CPU using a status operation.</a:t>
            </a:r>
            <a:endParaRPr lang="en-US" sz="2000" b="1"/>
          </a:p>
          <a:p>
            <a:pPr>
              <a:lnSpc>
                <a:spcPct val="80000"/>
              </a:lnSpc>
            </a:pPr>
            <a:r>
              <a:rPr lang="en-US" sz="2400" b="1"/>
              <a:t>DTR Bar – Data Terminal Ready </a:t>
            </a:r>
          </a:p>
          <a:p>
            <a:pPr lvl="1">
              <a:lnSpc>
                <a:spcPct val="80000"/>
              </a:lnSpc>
            </a:pPr>
            <a:r>
              <a:rPr lang="en-US" sz="2000"/>
              <a:t>This output may be used as a general purpose one bit inverting output port.</a:t>
            </a:r>
            <a:endParaRPr lang="en-US" sz="2000" b="1"/>
          </a:p>
          <a:p>
            <a:pPr>
              <a:lnSpc>
                <a:spcPct val="80000"/>
              </a:lnSpc>
            </a:pPr>
            <a:r>
              <a:rPr lang="en-US" sz="2400" b="1"/>
              <a:t>RTS Bar – Request to Send Data</a:t>
            </a:r>
            <a:r>
              <a:rPr lang="en-US" sz="2400"/>
              <a:t> </a:t>
            </a:r>
          </a:p>
          <a:p>
            <a:pPr lvl="1">
              <a:lnSpc>
                <a:spcPct val="80000"/>
              </a:lnSpc>
            </a:pPr>
            <a:r>
              <a:rPr lang="en-US" sz="2000"/>
              <a:t>This output may be used as a general purpose one bit inverting output port that can be programmed low to indicate the modem that the receiver is ready to receive a data byte from the modem. </a:t>
            </a:r>
          </a:p>
          <a:p>
            <a:pPr lvl="1">
              <a:lnSpc>
                <a:spcPct val="80000"/>
              </a:lnSpc>
            </a:pPr>
            <a:r>
              <a:rPr lang="en-US" sz="2000"/>
              <a:t>This signal is used to communicate with a modem.</a:t>
            </a:r>
            <a:endParaRPr lang="en-US" sz="2000" b="1"/>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6A73FC93-607D-4550-8986-6A43AC6A842B}" type="slidenum">
              <a:rPr lang="en-US"/>
              <a:pPr/>
              <a:t>91</a:t>
            </a:fld>
            <a:endParaRPr lang="en-US"/>
          </a:p>
        </p:txBody>
      </p:sp>
      <p:sp>
        <p:nvSpPr>
          <p:cNvPr id="385026" name="Rectangle 2"/>
          <p:cNvSpPr>
            <a:spLocks noGrp="1" noChangeArrowheads="1"/>
          </p:cNvSpPr>
          <p:nvPr>
            <p:ph type="title"/>
          </p:nvPr>
        </p:nvSpPr>
        <p:spPr/>
        <p:txBody>
          <a:bodyPr/>
          <a:lstStyle/>
          <a:p>
            <a:r>
              <a:rPr lang="en-US" sz="3600"/>
              <a:t>8251: Signal Description</a:t>
            </a:r>
          </a:p>
        </p:txBody>
      </p:sp>
      <p:sp>
        <p:nvSpPr>
          <p:cNvPr id="385027" name="Rectangle 3"/>
          <p:cNvSpPr>
            <a:spLocks noGrp="1" noChangeArrowheads="1"/>
          </p:cNvSpPr>
          <p:nvPr>
            <p:ph type="body" idx="1"/>
          </p:nvPr>
        </p:nvSpPr>
        <p:spPr/>
        <p:txBody>
          <a:bodyPr/>
          <a:lstStyle/>
          <a:p>
            <a:r>
              <a:rPr lang="en-US" sz="2800" b="1"/>
              <a:t>CTS Bar – Clear to Send </a:t>
            </a:r>
          </a:p>
          <a:p>
            <a:pPr lvl="1"/>
            <a:r>
              <a:rPr lang="en-US" sz="2400"/>
              <a:t>If the clear to send the input line is low, the 8251 A is enabled to transmit the serial data, provided the enable bit in the command byte is set to ‘1’.</a:t>
            </a:r>
            <a:endParaRPr lang="en-US" sz="2400" b="1"/>
          </a:p>
          <a:p>
            <a:r>
              <a:rPr lang="en-US" sz="2800" b="1"/>
              <a:t>TXE – Transmitter Empty </a:t>
            </a:r>
          </a:p>
          <a:p>
            <a:pPr lvl="1"/>
            <a:r>
              <a:rPr lang="en-US" sz="2400"/>
              <a:t>If the 8251 A, while transmitting, has no characters to transmit, the TXE output goes high and it automatically goes low when a character is received from the CPU, for further transmission.</a:t>
            </a:r>
            <a:endParaRPr lang="en-US" sz="2400" b="1"/>
          </a:p>
          <a:p>
            <a:r>
              <a:rPr lang="en-US" sz="2800" b="1"/>
              <a:t>SYNDET/BD – Synch Detect/Break Detect </a:t>
            </a:r>
          </a:p>
          <a:p>
            <a:pPr lvl="1"/>
            <a:r>
              <a:rPr lang="en-US" sz="2400"/>
              <a:t>This pin is used in the synchronous mode for detecting SYNC characters (SYNDET) and may be used as either input or output.</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p:txBody>
          <a:bodyPr/>
          <a:lstStyle/>
          <a:p>
            <a:fld id="{345A1020-BF41-4A11-BD16-556CDC162D07}" type="slidenum">
              <a:rPr lang="en-US"/>
              <a:pPr/>
              <a:t>92</a:t>
            </a:fld>
            <a:endParaRPr lang="en-US"/>
          </a:p>
        </p:txBody>
      </p:sp>
      <p:sp>
        <p:nvSpPr>
          <p:cNvPr id="386050" name="Rectangle 2"/>
          <p:cNvSpPr>
            <a:spLocks noGrp="1" noChangeArrowheads="1"/>
          </p:cNvSpPr>
          <p:nvPr>
            <p:ph type="title"/>
          </p:nvPr>
        </p:nvSpPr>
        <p:spPr>
          <a:xfrm>
            <a:off x="152400" y="76200"/>
            <a:ext cx="8991600" cy="685800"/>
          </a:xfrm>
        </p:spPr>
        <p:txBody>
          <a:bodyPr/>
          <a:lstStyle/>
          <a:p>
            <a:r>
              <a:rPr lang="en-US" sz="3200"/>
              <a:t>8251: Internal Architecture and Pin Configuration</a:t>
            </a:r>
          </a:p>
        </p:txBody>
      </p:sp>
      <p:pic>
        <p:nvPicPr>
          <p:cNvPr id="386051" name="Picture 3"/>
          <p:cNvPicPr>
            <a:picLocks noGrp="1" noChangeAspect="1" noChangeArrowheads="1"/>
          </p:cNvPicPr>
          <p:nvPr>
            <p:ph type="body" sz="half" idx="1"/>
          </p:nvPr>
        </p:nvPicPr>
        <p:blipFill>
          <a:blip r:embed="rId2"/>
          <a:srcRect/>
          <a:stretch>
            <a:fillRect/>
          </a:stretch>
        </p:blipFill>
        <p:spPr>
          <a:xfrm>
            <a:off x="152400" y="762000"/>
            <a:ext cx="5351463" cy="5410200"/>
          </a:xfrm>
        </p:spPr>
      </p:pic>
      <p:pic>
        <p:nvPicPr>
          <p:cNvPr id="386052" name="Picture 4"/>
          <p:cNvPicPr>
            <a:picLocks noGrp="1" noChangeAspect="1" noChangeArrowheads="1"/>
          </p:cNvPicPr>
          <p:nvPr>
            <p:ph type="body" sz="half" idx="2"/>
          </p:nvPr>
        </p:nvPicPr>
        <p:blipFill>
          <a:blip r:embed="rId3"/>
          <a:srcRect/>
          <a:stretch>
            <a:fillRect/>
          </a:stretch>
        </p:blipFill>
        <p:spPr>
          <a:xfrm>
            <a:off x="5943600" y="1752600"/>
            <a:ext cx="2895600" cy="3352800"/>
          </a:xfrm>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D0A9D7F0-04ED-4E7A-AD05-A915C85B13DC}" type="slidenum">
              <a:rPr lang="en-US"/>
              <a:pPr/>
              <a:t>93</a:t>
            </a:fld>
            <a:endParaRPr lang="en-US"/>
          </a:p>
        </p:txBody>
      </p:sp>
      <p:sp>
        <p:nvSpPr>
          <p:cNvPr id="387074" name="Rectangle 2"/>
          <p:cNvSpPr>
            <a:spLocks noGrp="1" noChangeArrowheads="1"/>
          </p:cNvSpPr>
          <p:nvPr>
            <p:ph type="title"/>
          </p:nvPr>
        </p:nvSpPr>
        <p:spPr/>
        <p:txBody>
          <a:bodyPr/>
          <a:lstStyle/>
          <a:p>
            <a:r>
              <a:rPr lang="en-US" sz="3600"/>
              <a:t>8251: Operating Modes</a:t>
            </a:r>
          </a:p>
        </p:txBody>
      </p:sp>
      <p:sp>
        <p:nvSpPr>
          <p:cNvPr id="387075" name="Rectangle 3"/>
          <p:cNvSpPr>
            <a:spLocks noGrp="1" noChangeArrowheads="1"/>
          </p:cNvSpPr>
          <p:nvPr>
            <p:ph type="body" idx="1"/>
          </p:nvPr>
        </p:nvSpPr>
        <p:spPr/>
        <p:txBody>
          <a:bodyPr/>
          <a:lstStyle/>
          <a:p>
            <a:pPr>
              <a:lnSpc>
                <a:spcPct val="90000"/>
              </a:lnSpc>
            </a:pPr>
            <a:r>
              <a:rPr lang="en-US" sz="2800"/>
              <a:t>The 8251 can be programmed to operate in its various modes using its mode control words.</a:t>
            </a:r>
          </a:p>
          <a:p>
            <a:pPr>
              <a:lnSpc>
                <a:spcPct val="90000"/>
              </a:lnSpc>
            </a:pPr>
            <a:r>
              <a:rPr lang="en-US" sz="2800"/>
              <a:t>The control words of 8251 A are divided into two functional types:</a:t>
            </a:r>
          </a:p>
          <a:p>
            <a:pPr lvl="1">
              <a:lnSpc>
                <a:spcPct val="90000"/>
              </a:lnSpc>
            </a:pPr>
            <a:r>
              <a:rPr lang="en-US" sz="2400"/>
              <a:t>Mode Instruction control word</a:t>
            </a:r>
          </a:p>
          <a:p>
            <a:pPr lvl="1">
              <a:lnSpc>
                <a:spcPct val="90000"/>
              </a:lnSpc>
            </a:pPr>
            <a:r>
              <a:rPr lang="en-US" sz="2400"/>
              <a:t>Command instruction control word.</a:t>
            </a:r>
            <a:endParaRPr lang="en-US" sz="2400" b="1"/>
          </a:p>
          <a:p>
            <a:pPr>
              <a:lnSpc>
                <a:spcPct val="90000"/>
              </a:lnSpc>
            </a:pPr>
            <a:r>
              <a:rPr lang="en-US" sz="2800" b="1"/>
              <a:t>Asynchronous Mode</a:t>
            </a:r>
          </a:p>
          <a:p>
            <a:pPr lvl="1">
              <a:lnSpc>
                <a:spcPct val="90000"/>
              </a:lnSpc>
            </a:pPr>
            <a:r>
              <a:rPr lang="en-US" sz="2400" b="1"/>
              <a:t>Mode Instruction control word </a:t>
            </a:r>
          </a:p>
          <a:p>
            <a:pPr lvl="2">
              <a:lnSpc>
                <a:spcPct val="90000"/>
              </a:lnSpc>
            </a:pPr>
            <a:r>
              <a:rPr lang="en-US" sz="2000"/>
              <a:t>This defines the general operational characteristics of 8251 A after internal (reset command) or external (reset input pin) reset, this must be written to configure the 8251 A as per the required operation.</a:t>
            </a:r>
          </a:p>
          <a:p>
            <a:pPr lvl="2">
              <a:lnSpc>
                <a:spcPct val="90000"/>
              </a:lnSpc>
            </a:pPr>
            <a:r>
              <a:rPr lang="en-US" sz="2000"/>
              <a:t>To change the mode of operation from synchronous to asynchronous or vice - versa, the 8251 A has to be reset using master chip reset.</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3639AA27-4114-4F63-9F13-6E6A6DFC8AE6}" type="slidenum">
              <a:rPr lang="en-US"/>
              <a:pPr/>
              <a:t>94</a:t>
            </a:fld>
            <a:endParaRPr lang="en-US"/>
          </a:p>
        </p:txBody>
      </p:sp>
      <p:sp>
        <p:nvSpPr>
          <p:cNvPr id="388098" name="Rectangle 2"/>
          <p:cNvSpPr>
            <a:spLocks noGrp="1" noChangeArrowheads="1"/>
          </p:cNvSpPr>
          <p:nvPr>
            <p:ph type="title"/>
          </p:nvPr>
        </p:nvSpPr>
        <p:spPr/>
        <p:txBody>
          <a:bodyPr/>
          <a:lstStyle/>
          <a:p>
            <a:r>
              <a:rPr lang="en-US" sz="3600"/>
              <a:t>8251: Operating Modes</a:t>
            </a:r>
          </a:p>
        </p:txBody>
      </p:sp>
      <p:sp>
        <p:nvSpPr>
          <p:cNvPr id="388099" name="Rectangle 3"/>
          <p:cNvSpPr>
            <a:spLocks noGrp="1" noChangeArrowheads="1"/>
          </p:cNvSpPr>
          <p:nvPr>
            <p:ph type="body" idx="1"/>
          </p:nvPr>
        </p:nvSpPr>
        <p:spPr/>
        <p:txBody>
          <a:bodyPr/>
          <a:lstStyle/>
          <a:p>
            <a:r>
              <a:rPr lang="en-US" sz="2800" b="1" dirty="0"/>
              <a:t>Asynchronous Mode (Transmission) </a:t>
            </a:r>
          </a:p>
          <a:p>
            <a:pPr lvl="1"/>
            <a:r>
              <a:rPr lang="en-US" sz="2400" dirty="0"/>
              <a:t>When a data character is sent to 8251 A by the CPU, it adds start bits prior to the serial data bits, followed by optional parity bit and stop bits using the asynchronous mode instruction control format. </a:t>
            </a:r>
          </a:p>
          <a:p>
            <a:pPr lvl="1"/>
            <a:r>
              <a:rPr lang="en-US" sz="2400" dirty="0"/>
              <a:t>This sequence is then transmitted using TXD output pin on the falling edge of TXC bar.</a:t>
            </a:r>
            <a:endParaRPr lang="en-US" sz="2400" b="1" dirty="0"/>
          </a:p>
          <a:p>
            <a:endParaRPr lang="en-US" sz="2800" b="1" dirty="0"/>
          </a:p>
          <a:p>
            <a:r>
              <a:rPr lang="en-US" sz="2800" b="1" dirty="0" smtClean="0"/>
              <a:t>Asynchronous </a:t>
            </a:r>
            <a:r>
              <a:rPr lang="en-US" sz="2800" b="1" dirty="0"/>
              <a:t>Mode (Receive)</a:t>
            </a:r>
            <a:r>
              <a:rPr lang="en-US" sz="2800" dirty="0"/>
              <a:t> </a:t>
            </a:r>
          </a:p>
          <a:p>
            <a:pPr lvl="1"/>
            <a:r>
              <a:rPr lang="en-US" sz="2400" dirty="0"/>
              <a:t>A falling edge on RXD input line marks a start bit. </a:t>
            </a:r>
          </a:p>
          <a:p>
            <a:pPr lvl="1"/>
            <a:r>
              <a:rPr lang="en-US" sz="2400" dirty="0"/>
              <a:t>At baud rates of 16 x and 64x, this start bit is again checked at the center of start bit pulse and if detected low, it is a valid start bit which starts counting.</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7F1F8BAF-76BB-406B-8745-FD033635B792}" type="slidenum">
              <a:rPr lang="en-US"/>
              <a:pPr/>
              <a:t>95</a:t>
            </a:fld>
            <a:endParaRPr lang="en-US"/>
          </a:p>
        </p:txBody>
      </p:sp>
      <p:sp>
        <p:nvSpPr>
          <p:cNvPr id="389122" name="Rectangle 2"/>
          <p:cNvSpPr>
            <a:spLocks noGrp="1" noChangeArrowheads="1"/>
          </p:cNvSpPr>
          <p:nvPr>
            <p:ph type="title"/>
          </p:nvPr>
        </p:nvSpPr>
        <p:spPr/>
        <p:txBody>
          <a:bodyPr/>
          <a:lstStyle/>
          <a:p>
            <a:r>
              <a:rPr lang="en-US" sz="3600"/>
              <a:t>8251: Operating Modes</a:t>
            </a:r>
          </a:p>
        </p:txBody>
      </p:sp>
      <p:pic>
        <p:nvPicPr>
          <p:cNvPr id="389123" name="Picture 3"/>
          <p:cNvPicPr>
            <a:picLocks noGrp="1" noChangeAspect="1" noChangeArrowheads="1"/>
          </p:cNvPicPr>
          <p:nvPr>
            <p:ph type="body" idx="1"/>
          </p:nvPr>
        </p:nvPicPr>
        <p:blipFill>
          <a:blip r:embed="rId2"/>
          <a:srcRect/>
          <a:stretch>
            <a:fillRect/>
          </a:stretch>
        </p:blipFill>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B675633C-9ED6-40EC-A819-6CC086A86B29}" type="slidenum">
              <a:rPr lang="en-US"/>
              <a:pPr/>
              <a:t>96</a:t>
            </a:fld>
            <a:endParaRPr lang="en-US"/>
          </a:p>
        </p:txBody>
      </p:sp>
      <p:sp>
        <p:nvSpPr>
          <p:cNvPr id="394242" name="Rectangle 2"/>
          <p:cNvSpPr>
            <a:spLocks noGrp="1" noChangeArrowheads="1"/>
          </p:cNvSpPr>
          <p:nvPr>
            <p:ph type="title"/>
          </p:nvPr>
        </p:nvSpPr>
        <p:spPr/>
        <p:txBody>
          <a:bodyPr/>
          <a:lstStyle/>
          <a:p>
            <a:pPr algn="l"/>
            <a:r>
              <a:rPr lang="en-US" sz="2400"/>
              <a:t>8251: Operating Modes:</a:t>
            </a:r>
          </a:p>
        </p:txBody>
      </p:sp>
      <p:pic>
        <p:nvPicPr>
          <p:cNvPr id="394243" name="Picture 3"/>
          <p:cNvPicPr>
            <a:picLocks noGrp="1" noChangeAspect="1" noChangeArrowheads="1"/>
          </p:cNvPicPr>
          <p:nvPr>
            <p:ph type="body" idx="1"/>
          </p:nvPr>
        </p:nvPicPr>
        <p:blipFill>
          <a:blip r:embed="rId2"/>
          <a:srcRect/>
          <a:stretch>
            <a:fillRect/>
          </a:stretch>
        </p:blipFill>
        <p:spPr>
          <a:xfrm>
            <a:off x="3657600" y="0"/>
            <a:ext cx="5257800" cy="6858000"/>
          </a:xfrm>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0A43E9AD-40D8-429C-AD04-DF5D7031F86B}" type="slidenum">
              <a:rPr lang="en-US"/>
              <a:pPr/>
              <a:t>97</a:t>
            </a:fld>
            <a:endParaRPr lang="en-US"/>
          </a:p>
        </p:txBody>
      </p:sp>
      <p:sp>
        <p:nvSpPr>
          <p:cNvPr id="390146" name="Rectangle 2"/>
          <p:cNvSpPr>
            <a:spLocks noGrp="1" noChangeArrowheads="1"/>
          </p:cNvSpPr>
          <p:nvPr>
            <p:ph type="title"/>
          </p:nvPr>
        </p:nvSpPr>
        <p:spPr/>
        <p:txBody>
          <a:bodyPr/>
          <a:lstStyle/>
          <a:p>
            <a:r>
              <a:rPr lang="en-US" sz="3600" dirty="0"/>
              <a:t>8251: Operating Modes</a:t>
            </a:r>
          </a:p>
        </p:txBody>
      </p:sp>
      <p:sp>
        <p:nvSpPr>
          <p:cNvPr id="390147" name="Rectangle 3"/>
          <p:cNvSpPr>
            <a:spLocks noGrp="1" noChangeArrowheads="1"/>
          </p:cNvSpPr>
          <p:nvPr>
            <p:ph type="body" idx="1"/>
          </p:nvPr>
        </p:nvSpPr>
        <p:spPr>
          <a:xfrm>
            <a:off x="152400" y="685800"/>
            <a:ext cx="8839200" cy="5715000"/>
          </a:xfrm>
        </p:spPr>
        <p:txBody>
          <a:bodyPr/>
          <a:lstStyle/>
          <a:p>
            <a:pPr>
              <a:lnSpc>
                <a:spcPct val="90000"/>
              </a:lnSpc>
            </a:pPr>
            <a:r>
              <a:rPr lang="en-US" sz="2400" b="1"/>
              <a:t>Synchronous Mode </a:t>
            </a:r>
          </a:p>
          <a:p>
            <a:pPr lvl="1">
              <a:lnSpc>
                <a:spcPct val="90000"/>
              </a:lnSpc>
            </a:pPr>
            <a:r>
              <a:rPr lang="en-US" sz="2000" b="1"/>
              <a:t>Synchronous Mode (Transmission) </a:t>
            </a:r>
          </a:p>
          <a:p>
            <a:pPr lvl="2">
              <a:lnSpc>
                <a:spcPct val="90000"/>
              </a:lnSpc>
            </a:pPr>
            <a:r>
              <a:rPr lang="en-US" sz="1800"/>
              <a:t>The TXD output is high until the CPU sends a character to 8251 A which is usually is a SYNC character. </a:t>
            </a:r>
          </a:p>
          <a:p>
            <a:pPr lvl="2">
              <a:lnSpc>
                <a:spcPct val="90000"/>
              </a:lnSpc>
            </a:pPr>
            <a:r>
              <a:rPr lang="en-US" sz="1800"/>
              <a:t>When CTS bar line goes low, the first character is serially transmitted out. </a:t>
            </a:r>
          </a:p>
          <a:p>
            <a:pPr lvl="2">
              <a:lnSpc>
                <a:spcPct val="90000"/>
              </a:lnSpc>
            </a:pPr>
            <a:r>
              <a:rPr lang="en-US" sz="1800"/>
              <a:t>All the characters are shifted out on the falling edges of TXC bar. </a:t>
            </a:r>
          </a:p>
          <a:p>
            <a:pPr lvl="2">
              <a:lnSpc>
                <a:spcPct val="90000"/>
              </a:lnSpc>
            </a:pPr>
            <a:r>
              <a:rPr lang="en-US" sz="1800"/>
              <a:t>Data is shifted out at the same rate as TXc bar, over TXD output line. </a:t>
            </a:r>
          </a:p>
          <a:p>
            <a:pPr lvl="2">
              <a:lnSpc>
                <a:spcPct val="90000"/>
              </a:lnSpc>
            </a:pPr>
            <a:r>
              <a:rPr lang="en-US" sz="1800"/>
              <a:t>If the CPU buffer becomes empty, the SYNC character or characters are inserted in the data stream over TXD output.</a:t>
            </a:r>
            <a:endParaRPr lang="en-US" sz="1800" b="1"/>
          </a:p>
          <a:p>
            <a:pPr lvl="1">
              <a:lnSpc>
                <a:spcPct val="90000"/>
              </a:lnSpc>
            </a:pPr>
            <a:endParaRPr lang="en-US" sz="2000" b="1"/>
          </a:p>
          <a:p>
            <a:pPr lvl="1">
              <a:lnSpc>
                <a:spcPct val="90000"/>
              </a:lnSpc>
            </a:pPr>
            <a:r>
              <a:rPr lang="en-US" sz="2000" b="1"/>
              <a:t>Synchronous Mode (Receiver) </a:t>
            </a:r>
          </a:p>
          <a:p>
            <a:pPr lvl="2">
              <a:lnSpc>
                <a:spcPct val="90000"/>
              </a:lnSpc>
            </a:pPr>
            <a:r>
              <a:rPr lang="en-US" sz="1800"/>
              <a:t>In this mode, the character synchronization can be achieved internally or externally. </a:t>
            </a:r>
          </a:p>
          <a:p>
            <a:pPr lvl="2">
              <a:lnSpc>
                <a:spcPct val="90000"/>
              </a:lnSpc>
            </a:pPr>
            <a:r>
              <a:rPr lang="en-US" sz="1800"/>
              <a:t>If this mode is programmed, then ‘ENTER HUNT’ command should be included in the first command instruction word written into the 8251 A. </a:t>
            </a:r>
          </a:p>
          <a:p>
            <a:pPr lvl="2">
              <a:lnSpc>
                <a:spcPct val="90000"/>
              </a:lnSpc>
            </a:pPr>
            <a:r>
              <a:rPr lang="en-US" sz="1800"/>
              <a:t>The data on RXD pin is sampled on rising edge of the RXC bar. </a:t>
            </a:r>
          </a:p>
          <a:p>
            <a:pPr lvl="2">
              <a:lnSpc>
                <a:spcPct val="90000"/>
              </a:lnSpc>
            </a:pPr>
            <a:r>
              <a:rPr lang="en-US" sz="1800"/>
              <a:t>The content of the receiver buffer is compared with the first SYNC character at every edge until it matches.</a:t>
            </a: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58A4F5A1-A0FE-4B67-80B7-59887E37E81D}" type="slidenum">
              <a:rPr lang="en-US"/>
              <a:pPr/>
              <a:t>98</a:t>
            </a:fld>
            <a:endParaRPr lang="en-US"/>
          </a:p>
        </p:txBody>
      </p:sp>
      <p:sp>
        <p:nvSpPr>
          <p:cNvPr id="395267" name="Rectangle 3"/>
          <p:cNvSpPr>
            <a:spLocks noGrp="1" noChangeArrowheads="1"/>
          </p:cNvSpPr>
          <p:nvPr>
            <p:ph type="body" idx="1"/>
          </p:nvPr>
        </p:nvSpPr>
        <p:spPr/>
        <p:txBody>
          <a:bodyPr/>
          <a:lstStyle/>
          <a:p>
            <a:pPr lvl="1"/>
            <a:r>
              <a:rPr lang="en-US" b="1" dirty="0"/>
              <a:t>Command Instruction Definition</a:t>
            </a:r>
          </a:p>
          <a:p>
            <a:pPr lvl="2"/>
            <a:r>
              <a:rPr lang="en-US" dirty="0"/>
              <a:t>The command instruction controls the actual operations of the selected format like enable transmit/receive, error reset and modem control. </a:t>
            </a:r>
          </a:p>
          <a:p>
            <a:pPr lvl="2"/>
            <a:r>
              <a:rPr lang="en-US" dirty="0"/>
              <a:t>Once the mode instruction has been written 8251 A and the SYNC characters are inserted internally by 8251 A, all further control words written with C/D =1 will load a command instruction. </a:t>
            </a:r>
          </a:p>
          <a:p>
            <a:pPr lvl="2"/>
            <a:r>
              <a:rPr lang="en-US" dirty="0"/>
              <a:t>A reset operation returns 8251 A back to mode instruction format.</a:t>
            </a:r>
          </a:p>
        </p:txBody>
      </p:sp>
      <p:sp>
        <p:nvSpPr>
          <p:cNvPr id="6" name="Rectangle 2"/>
          <p:cNvSpPr txBox="1">
            <a:spLocks noChangeArrowheads="1"/>
          </p:cNvSpPr>
          <p:nvPr/>
        </p:nvSpPr>
        <p:spPr bwMode="auto">
          <a:xfrm>
            <a:off x="152400" y="76200"/>
            <a:ext cx="8839200" cy="685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smtClean="0">
                <a:ln>
                  <a:noFill/>
                </a:ln>
                <a:solidFill>
                  <a:schemeClr val="accent2"/>
                </a:solidFill>
                <a:effectLst/>
                <a:uLnTx/>
                <a:uFillTx/>
                <a:latin typeface="+mj-lt"/>
                <a:ea typeface="+mj-ea"/>
                <a:cs typeface="+mj-cs"/>
              </a:rPr>
              <a:t>8251: Operating Modes</a:t>
            </a:r>
            <a:endParaRPr kumimoji="0" lang="en-US" sz="3600" b="0" i="0" u="none" strike="noStrike" kern="0" cap="none" spc="0" normalizeH="0" baseline="0" noProof="0" dirty="0">
              <a:ln>
                <a:noFill/>
              </a:ln>
              <a:solidFill>
                <a:schemeClr val="accent2"/>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8FDE5FAB-2801-4DEC-A9EB-08C3072969FF}" type="slidenum">
              <a:rPr lang="en-US"/>
              <a:pPr/>
              <a:t>99</a:t>
            </a:fld>
            <a:endParaRPr lang="en-US"/>
          </a:p>
        </p:txBody>
      </p:sp>
      <p:sp>
        <p:nvSpPr>
          <p:cNvPr id="391170" name="Rectangle 2"/>
          <p:cNvSpPr>
            <a:spLocks noGrp="1" noChangeArrowheads="1"/>
          </p:cNvSpPr>
          <p:nvPr>
            <p:ph type="title"/>
          </p:nvPr>
        </p:nvSpPr>
        <p:spPr/>
        <p:txBody>
          <a:bodyPr/>
          <a:lstStyle/>
          <a:p>
            <a:r>
              <a:rPr lang="en-US" sz="3600"/>
              <a:t>8251: Operating Modes</a:t>
            </a:r>
          </a:p>
        </p:txBody>
      </p:sp>
      <p:pic>
        <p:nvPicPr>
          <p:cNvPr id="391171" name="Picture 3"/>
          <p:cNvPicPr>
            <a:picLocks noGrp="1" noChangeAspect="1" noChangeArrowheads="1"/>
          </p:cNvPicPr>
          <p:nvPr>
            <p:ph type="body" idx="1"/>
          </p:nvPr>
        </p:nvPicPr>
        <p:blipFill>
          <a:blip r:embed="rId2"/>
          <a:srcRect/>
          <a:stretch>
            <a:fillRect/>
          </a:stretch>
        </p:blip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746125" marR="0" indent="-120650" algn="l" defTabSz="914400" rtl="0" eaLnBrk="1" fontAlgn="base" latinLnBrk="0" hangingPunct="1">
          <a:lnSpc>
            <a:spcPct val="100000"/>
          </a:lnSpc>
          <a:spcBef>
            <a:spcPct val="0"/>
          </a:spcBef>
          <a:spcAft>
            <a:spcPct val="0"/>
          </a:spcAft>
          <a:buClrTx/>
          <a:buSzPct val="130000"/>
          <a:buFontTx/>
          <a:buChar char="•"/>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746125" marR="0" indent="-120650" algn="l" defTabSz="914400" rtl="0" eaLnBrk="1" fontAlgn="base" latinLnBrk="0" hangingPunct="1">
          <a:lnSpc>
            <a:spcPct val="100000"/>
          </a:lnSpc>
          <a:spcBef>
            <a:spcPct val="0"/>
          </a:spcBef>
          <a:spcAft>
            <a:spcPct val="0"/>
          </a:spcAft>
          <a:buClrTx/>
          <a:buSzPct val="130000"/>
          <a:buFontTx/>
          <a:buChar char="•"/>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3108</TotalTime>
  <Words>7125</Words>
  <Application>Microsoft Office PowerPoint</Application>
  <PresentationFormat>On-screen Show (4:3)</PresentationFormat>
  <Paragraphs>625</Paragraphs>
  <Slides>108</Slides>
  <Notes>0</Notes>
  <HiddenSlides>0</HiddenSlides>
  <MMClips>0</MMClips>
  <ScaleCrop>false</ScaleCrop>
  <HeadingPairs>
    <vt:vector size="4" baseType="variant">
      <vt:variant>
        <vt:lpstr>Theme</vt:lpstr>
      </vt:variant>
      <vt:variant>
        <vt:i4>1</vt:i4>
      </vt:variant>
      <vt:variant>
        <vt:lpstr>Slide Titles</vt:lpstr>
      </vt:variant>
      <vt:variant>
        <vt:i4>108</vt:i4>
      </vt:variant>
    </vt:vector>
  </HeadingPairs>
  <TitlesOfParts>
    <vt:vector size="109" baseType="lpstr">
      <vt:lpstr>Default Design</vt:lpstr>
      <vt:lpstr>Slide 1</vt:lpstr>
      <vt:lpstr>PROGRAMMABLE INTERVAL TIMER (8253)</vt:lpstr>
      <vt:lpstr>8253: Architecture and Signal Descriptions</vt:lpstr>
      <vt:lpstr>8253: Architecture and Signal Descriptions</vt:lpstr>
      <vt:lpstr>8253: Architecture and Signal Descriptions</vt:lpstr>
      <vt:lpstr>8253: Operating Modes</vt:lpstr>
      <vt:lpstr>8253: Operating Modes</vt:lpstr>
      <vt:lpstr>8253: Operating Modes</vt:lpstr>
      <vt:lpstr>8253: Operating Modes</vt:lpstr>
      <vt:lpstr>8253: Operating Modes</vt:lpstr>
      <vt:lpstr>8253: Operating Modes</vt:lpstr>
      <vt:lpstr>8253: Operating Modes</vt:lpstr>
      <vt:lpstr>8253: Operating Mode Waveforms</vt:lpstr>
      <vt:lpstr>8253: Operating Mode Waveforms</vt:lpstr>
      <vt:lpstr>8253: Operating Mode Waveforms</vt:lpstr>
      <vt:lpstr>8253: Mode Control</vt:lpstr>
      <vt:lpstr>8253: Control Word Format and Bit Definitions</vt:lpstr>
      <vt:lpstr>8253: Programming and Interfacing</vt:lpstr>
      <vt:lpstr>8253: Programming and Interfacing</vt:lpstr>
      <vt:lpstr>8253: Programming and Interfacing</vt:lpstr>
      <vt:lpstr>8253: Programming and Interfacing</vt:lpstr>
      <vt:lpstr>8253: Programming and Interfacing</vt:lpstr>
      <vt:lpstr>8253: Programming and Interfacing</vt:lpstr>
      <vt:lpstr>8253: Programming and Interfacing</vt:lpstr>
      <vt:lpstr>8253: Programming and Interfacing</vt:lpstr>
      <vt:lpstr>8253: Programming and Interfacing</vt:lpstr>
      <vt:lpstr>8253: Programming and Interfacing</vt:lpstr>
      <vt:lpstr>8253: Programming and Interfacing</vt:lpstr>
      <vt:lpstr>Programmable Interrupt Controller 8259A</vt:lpstr>
      <vt:lpstr>8259A: Pin Configuration</vt:lpstr>
      <vt:lpstr>8259A: Internal Block diagram</vt:lpstr>
      <vt:lpstr>8259A: Architecture and Signal Descriptions</vt:lpstr>
      <vt:lpstr>8259A: Architecture and Signal Descriptions</vt:lpstr>
      <vt:lpstr>8259A: Architecture and Signal Descriptions</vt:lpstr>
      <vt:lpstr>8259A: Architecture and Signal Descriptions</vt:lpstr>
      <vt:lpstr>8259A: Architecture and Signal Descriptions</vt:lpstr>
      <vt:lpstr>8259A: Command Words</vt:lpstr>
      <vt:lpstr>8259A: Command Words</vt:lpstr>
      <vt:lpstr>8259A: Command Words</vt:lpstr>
      <vt:lpstr>8259A: Command Words</vt:lpstr>
      <vt:lpstr>8259A: Command Words</vt:lpstr>
      <vt:lpstr>8259A: Command Words</vt:lpstr>
      <vt:lpstr>8259A: Initialisation Sequence and ICW1 and ICW2</vt:lpstr>
      <vt:lpstr>8259A: ICW3 and ICW4</vt:lpstr>
      <vt:lpstr>8259A: OCWs</vt:lpstr>
      <vt:lpstr>8259A: Operating Modes</vt:lpstr>
      <vt:lpstr>8259A: Operating Modes</vt:lpstr>
      <vt:lpstr>8259A: Operating Modes</vt:lpstr>
      <vt:lpstr>8259A: Operating Modes</vt:lpstr>
      <vt:lpstr>8259A: Operating Modes</vt:lpstr>
      <vt:lpstr>8259A: Operating Modes</vt:lpstr>
      <vt:lpstr>8259A: Operating Modes</vt:lpstr>
      <vt:lpstr>8259A: Interfacing with 8086</vt:lpstr>
      <vt:lpstr>8259A: Interfacing with 8086</vt:lpstr>
      <vt:lpstr>8259A: Interfacing with 8086</vt:lpstr>
      <vt:lpstr>8259A: Interfacing with 8086</vt:lpstr>
      <vt:lpstr>8259A: Interfacing with 8086</vt:lpstr>
      <vt:lpstr>8259A: Interfacing with 8086</vt:lpstr>
      <vt:lpstr>8259A: Interfacing with 8086</vt:lpstr>
      <vt:lpstr>8259A: Interfacing with 8086</vt:lpstr>
      <vt:lpstr>8259A: Interfacing with 8086</vt:lpstr>
      <vt:lpstr>8259A: Interfacing with 8086</vt:lpstr>
      <vt:lpstr>8279: Keyboard/Display Controller</vt:lpstr>
      <vt:lpstr>8279: Keyboard/Display Controller</vt:lpstr>
      <vt:lpstr>8279: Keyboard/Display Controller</vt:lpstr>
      <vt:lpstr>8279: Keyboard/Display Controller</vt:lpstr>
      <vt:lpstr>8279: Internal Architecture</vt:lpstr>
      <vt:lpstr>8279: Pin Description</vt:lpstr>
      <vt:lpstr>8279: Pin Description</vt:lpstr>
      <vt:lpstr>8279: Pin Configurations and Logic Diagram</vt:lpstr>
      <vt:lpstr>8279: Modes of Operation</vt:lpstr>
      <vt:lpstr>8279: Modes of Operation</vt:lpstr>
      <vt:lpstr>8279: Command Words</vt:lpstr>
      <vt:lpstr>8279: Command Words</vt:lpstr>
      <vt:lpstr>8279: Command Words</vt:lpstr>
      <vt:lpstr>8279: Command Words</vt:lpstr>
      <vt:lpstr>8279: Command Words</vt:lpstr>
      <vt:lpstr>8279: Command Words</vt:lpstr>
      <vt:lpstr>8279: Key Code and Status Data Format</vt:lpstr>
      <vt:lpstr>8279: Key Code and Status Data Format</vt:lpstr>
      <vt:lpstr>8279: Key Code and Status Data Format</vt:lpstr>
      <vt:lpstr>8279: Key Code and Status Data Format</vt:lpstr>
      <vt:lpstr>8279: Interfacing with 8086</vt:lpstr>
      <vt:lpstr>8279: Interfacing with 8086</vt:lpstr>
      <vt:lpstr>8279: Interfacing with 8086</vt:lpstr>
      <vt:lpstr>8279: Interfacing with 8086</vt:lpstr>
      <vt:lpstr>8251:Programmable Communication Interface (USART)</vt:lpstr>
      <vt:lpstr>8251: Signal Description</vt:lpstr>
      <vt:lpstr>8251: Signal Description</vt:lpstr>
      <vt:lpstr>8251: Signal Description</vt:lpstr>
      <vt:lpstr>8251: Signal Description</vt:lpstr>
      <vt:lpstr>8251: Internal Architecture and Pin Configuration</vt:lpstr>
      <vt:lpstr>8251: Operating Modes</vt:lpstr>
      <vt:lpstr>8251: Operating Modes</vt:lpstr>
      <vt:lpstr>8251: Operating Modes</vt:lpstr>
      <vt:lpstr>8251: Operating Modes:</vt:lpstr>
      <vt:lpstr>8251: Operating Modes</vt:lpstr>
      <vt:lpstr>Slide 98</vt:lpstr>
      <vt:lpstr>8251: Operating Modes</vt:lpstr>
      <vt:lpstr>8251: Operating Modes</vt:lpstr>
      <vt:lpstr>8251: Operating Modes</vt:lpstr>
      <vt:lpstr>8251: Operating Modes</vt:lpstr>
      <vt:lpstr>8251: Operating Modes</vt:lpstr>
      <vt:lpstr>8251: Interfacing with 8086</vt:lpstr>
      <vt:lpstr>8251: Interfacing with 8086</vt:lpstr>
      <vt:lpstr>8251: Interfacing with 8086</vt:lpstr>
      <vt:lpstr>8251: Interfacing with 8086</vt:lpstr>
      <vt:lpstr>8251: Interfacing with 8086</vt:lpstr>
    </vt:vector>
  </TitlesOfParts>
  <Company>&lt;arabianhorse&gt;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Microprocessors and Peripherals</dc:title>
  <dc:creator>vishal</dc:creator>
  <cp:lastModifiedBy>user</cp:lastModifiedBy>
  <cp:revision>1246</cp:revision>
  <dcterms:created xsi:type="dcterms:W3CDTF">2011-03-24T08:46:17Z</dcterms:created>
  <dcterms:modified xsi:type="dcterms:W3CDTF">2018-03-16T08:18:06Z</dcterms:modified>
</cp:coreProperties>
</file>